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Lst>
  <p:sldSz cy="5143500" cx="9144000"/>
  <p:notesSz cx="6858000" cy="9144000"/>
  <p:embeddedFontLst>
    <p:embeddedFont>
      <p:font typeface="Roboto"/>
      <p:regular r:id="rId97"/>
      <p:bold r:id="rId98"/>
      <p:italic r:id="rId99"/>
      <p:boldItalic r:id="rId100"/>
    </p:embeddedFont>
    <p:embeddedFont>
      <p:font typeface="Lobster"/>
      <p:regular r:id="rId101"/>
    </p:embeddedFont>
    <p:embeddedFont>
      <p:font typeface="Pacifico"/>
      <p:regular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2" Type="http://schemas.openxmlformats.org/officeDocument/2006/relationships/font" Target="fonts/Pacifico-regular.fntdata"/><Relationship Id="rId101" Type="http://schemas.openxmlformats.org/officeDocument/2006/relationships/font" Target="fonts/Lobster-regular.fntdata"/><Relationship Id="rId100" Type="http://schemas.openxmlformats.org/officeDocument/2006/relationships/font" Target="fonts/Roboto-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Roboto-regular.fntdata"/><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Roboto-italic.fntdata"/><Relationship Id="rId10" Type="http://schemas.openxmlformats.org/officeDocument/2006/relationships/slide" Target="slides/slide5.xml"/><Relationship Id="rId98"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bd1ee558ec_0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bd1ee558e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bd1ee558ec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bd1ee558e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bd1ee558ec_0_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bd1ee558e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bd1ee558ec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bd1ee558e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bd1ee558ec_0_1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bd1ee558e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bd1ee558ec_0_1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bd1ee558ec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bd1ee558ec_0_1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bd1ee558e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bd1ee558ec_0_1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bd1ee558ec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bd1ee558ec_0_19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bd1ee558e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bd1ee558ec_0_2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bd1ee558ec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bd1ee558ec_0_2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bd1ee558ec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bd1ee558ec_0_2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bd1ee558e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bd1ee558ec_0_2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bd1ee558e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bd1ee558ec_0_2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bd1ee558ec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bd1ee558ec_0_2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bd1ee558ec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bd1ee558ec_0_2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bd1ee558ec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bd1ee558ec_0_3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bd1ee558ec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bd1ee558ec_0_3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bd1ee558ec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bd1ee558ec_0_3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bd1ee558ec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bd1ee558ec_0_3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bd1ee558ec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c825f92872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c825f928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c825f92872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c825f9287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c825f92872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c825f9287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c825f92872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c825f9287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c825f92872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c825f9287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c825f92872_0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c825f9287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c825f92872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c825f9287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c825f92872_0_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c825f9287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c825f92872_0_1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c825f9287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c825f92872_0_1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c825f92872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c825f92872_0_1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c825f92872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cc04848c5d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cc04848c5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cc04848c5d_0_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cc04848c5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c825f92872_0_2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c825f92872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c825f92872_0_2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c825f9287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c825f92872_0_2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c825f92872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cc04848c5d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cc04848c5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cc04848c5d_0_1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cc04848c5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cc04848c5d_0_1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cc04848c5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cc04848c5d_0_1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cc04848c5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bd1ee558ec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bd1ee558e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c84c13188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c84c1318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c84c131888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c84c13188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c84c131888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c84c13188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c8647831f6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c8647831f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c8647831f6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c8647831f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c8647831f6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c8647831f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bd1ee558ec_0_3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bd1ee558ec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c88ed3441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c88ed344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cc04848c5d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cc04848c5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c88ed3441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c88ed3441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bd1ee558ec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bd1ee558e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c88ed3441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c88ed3441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c88ed3441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c88ed3441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c88ed3441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c88ed3441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c88ed3441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c88ed3441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c88ed3441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c88ed3441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c88ed34418_0_1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c88ed3441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cc04848c5d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cc04848c5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c97302fe10_1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c97302fe1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bd1ee558ec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bd1ee558e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c97302fe10_1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c97302fe10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c97302fe10_1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c97302fe10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c97302fe10_1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c97302fe10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c97302fe10_1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c97302fe10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c97302fe10_1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c97302fe1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c97302fe10_1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c97302fe10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c97302fe10_1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c97302fe10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c97302fe10_1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c97302fe10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c97302fe10_1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c97302fe10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c97302fe10_1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c97302fe10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bd1ee558ec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bd1ee558e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c97302fe10_1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c97302fe10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c98228cecd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c98228cec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c98228cecd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c98228cec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c98228cecd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c98228cec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c98228cec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1c98228cec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c98228cecd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c98228cec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c98228cecd_0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c98228cec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cc04848c5d_0_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cc04848c5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cc04848c5d_0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cc04848c5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cc04848c5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1cc04848c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bd1ee558ec_0_3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bd1ee558ec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cc04848c5d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cc04848c5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cc04848c5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cc04848c5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5.png"/><Relationship Id="rId5" Type="http://schemas.openxmlformats.org/officeDocument/2006/relationships/image" Target="../media/image27.png"/><Relationship Id="rId6"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9.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51.png"/><Relationship Id="rId5"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50.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45.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48.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54.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55.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55.png"/><Relationship Id="rId4" Type="http://schemas.openxmlformats.org/officeDocument/2006/relationships/image" Target="../media/image63.png"/><Relationship Id="rId5"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55.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55.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5.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55.png"/><Relationship Id="rId4" Type="http://schemas.openxmlformats.org/officeDocument/2006/relationships/image" Target="../media/image6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55.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67.png"/><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67.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67.png"/><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79.png"/><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79.pn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79.png"/><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79.png"/><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8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8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8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8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8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7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8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8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8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9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9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8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9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9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9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9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8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9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8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9.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 Id="rId3" Type="http://schemas.openxmlformats.org/officeDocument/2006/relationships/image" Target="../media/image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 Id="rId3" Type="http://schemas.openxmlformats.org/officeDocument/2006/relationships/image" Target="../media/image98.png"/><Relationship Id="rId4" Type="http://schemas.openxmlformats.org/officeDocument/2006/relationships/image" Target="../media/image9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3"/>
          <p:cNvSpPr txBox="1"/>
          <p:nvPr>
            <p:ph type="ctrTitle"/>
          </p:nvPr>
        </p:nvSpPr>
        <p:spPr>
          <a:xfrm>
            <a:off x="92700" y="0"/>
            <a:ext cx="8958600" cy="106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700">
                <a:solidFill>
                  <a:schemeClr val="dk2"/>
                </a:solidFill>
                <a:latin typeface="Pacifico"/>
                <a:ea typeface="Pacifico"/>
                <a:cs typeface="Pacifico"/>
                <a:sym typeface="Pacifico"/>
              </a:rPr>
              <a:t>Analyse statique et dynamique d’applications portefeuilles et trading</a:t>
            </a:r>
            <a:endParaRPr b="1" sz="2700">
              <a:solidFill>
                <a:schemeClr val="dk2"/>
              </a:solidFill>
              <a:latin typeface="Pacifico"/>
              <a:ea typeface="Pacifico"/>
              <a:cs typeface="Pacifico"/>
              <a:sym typeface="Pacifico"/>
            </a:endParaRPr>
          </a:p>
        </p:txBody>
      </p:sp>
      <p:sp>
        <p:nvSpPr>
          <p:cNvPr id="68" name="Google Shape;68;p13"/>
          <p:cNvSpPr txBox="1"/>
          <p:nvPr/>
        </p:nvSpPr>
        <p:spPr>
          <a:xfrm>
            <a:off x="0" y="4512300"/>
            <a:ext cx="35796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900">
                <a:latin typeface="Pacifico"/>
                <a:ea typeface="Pacifico"/>
                <a:cs typeface="Pacifico"/>
                <a:sym typeface="Pacifico"/>
              </a:rPr>
              <a:t>Projet fin de semestre</a:t>
            </a:r>
            <a:endParaRPr b="1" sz="2900">
              <a:latin typeface="Pacifico"/>
              <a:ea typeface="Pacifico"/>
              <a:cs typeface="Pacifico"/>
              <a:sym typeface="Pacific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2" name="Shape 132"/>
        <p:cNvGrpSpPr/>
        <p:nvPr/>
      </p:nvGrpSpPr>
      <p:grpSpPr>
        <a:xfrm>
          <a:off x="0" y="0"/>
          <a:ext cx="0" cy="0"/>
          <a:chOff x="0" y="0"/>
          <a:chExt cx="0" cy="0"/>
        </a:xfrm>
      </p:grpSpPr>
      <p:sp>
        <p:nvSpPr>
          <p:cNvPr id="133" name="Google Shape;133;p22"/>
          <p:cNvSpPr txBox="1"/>
          <p:nvPr>
            <p:ph type="title"/>
          </p:nvPr>
        </p:nvSpPr>
        <p:spPr>
          <a:xfrm>
            <a:off x="74813" y="1770700"/>
            <a:ext cx="31056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100">
                <a:solidFill>
                  <a:schemeClr val="accent2"/>
                </a:solidFill>
                <a:latin typeface="Pacifico"/>
                <a:ea typeface="Pacifico"/>
                <a:cs typeface="Pacifico"/>
                <a:sym typeface="Pacifico"/>
              </a:rPr>
              <a:t>2</a:t>
            </a:r>
            <a:r>
              <a:rPr b="1" lang="en" sz="4100">
                <a:solidFill>
                  <a:schemeClr val="accent2"/>
                </a:solidFill>
                <a:latin typeface="Pacifico"/>
                <a:ea typeface="Pacifico"/>
                <a:cs typeface="Pacifico"/>
                <a:sym typeface="Pacifico"/>
              </a:rPr>
              <a:t>-Definitions</a:t>
            </a:r>
            <a:endParaRPr b="1" sz="4100">
              <a:solidFill>
                <a:schemeClr val="accent2"/>
              </a:solidFill>
              <a:latin typeface="Pacifico"/>
              <a:ea typeface="Pacifico"/>
              <a:cs typeface="Pacifico"/>
              <a:sym typeface="Pacifico"/>
            </a:endParaRPr>
          </a:p>
        </p:txBody>
      </p:sp>
      <p:sp>
        <p:nvSpPr>
          <p:cNvPr id="134" name="Google Shape;134;p22"/>
          <p:cNvSpPr txBox="1"/>
          <p:nvPr/>
        </p:nvSpPr>
        <p:spPr>
          <a:xfrm>
            <a:off x="3440575" y="139025"/>
            <a:ext cx="5722800" cy="338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accent2"/>
                </a:solidFill>
                <a:highlight>
                  <a:srgbClr val="F8F9FA"/>
                </a:highlight>
                <a:latin typeface="Pacifico"/>
                <a:ea typeface="Pacifico"/>
                <a:cs typeface="Pacifico"/>
                <a:sym typeface="Pacifico"/>
              </a:rPr>
              <a:t>portefeuille en ligne</a:t>
            </a:r>
            <a:r>
              <a:rPr b="1" lang="en" sz="3200">
                <a:solidFill>
                  <a:schemeClr val="accent2"/>
                </a:solidFill>
                <a:highlight>
                  <a:srgbClr val="FFFFFF"/>
                </a:highlight>
                <a:latin typeface="Pacifico"/>
                <a:ea typeface="Pacifico"/>
                <a:cs typeface="Pacifico"/>
                <a:sym typeface="Pacifico"/>
              </a:rPr>
              <a:t>:</a:t>
            </a:r>
            <a:endParaRPr b="1" sz="3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rPr lang="en">
                <a:solidFill>
                  <a:srgbClr val="202124"/>
                </a:solidFill>
                <a:highlight>
                  <a:srgbClr val="F8F9FA"/>
                </a:highlight>
              </a:rPr>
              <a:t>Un portefeuille en ligne est un logiciel ou un service Web qui permet aux utilisateurs de stocker et de contrôler leurs informations d'achat en ligne, telles que les identifiants, les mots de passe, l'adresse de livraison et les détails de la carte de crédit. Il fournit également une méthode permettant aux consommateurs d'acheter des produits auprès de détaillants en ligne</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FFFFF"/>
              </a:highlight>
            </a:endParaRPr>
          </a:p>
          <a:p>
            <a:pPr indent="0" lvl="0" marL="0" rtl="0" algn="ctr">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135" name="Google Shape;135;p22"/>
          <p:cNvPicPr preferRelativeResize="0"/>
          <p:nvPr/>
        </p:nvPicPr>
        <p:blipFill>
          <a:blip r:embed="rId3">
            <a:alphaModFix/>
          </a:blip>
          <a:stretch>
            <a:fillRect/>
          </a:stretch>
        </p:blipFill>
        <p:spPr>
          <a:xfrm>
            <a:off x="442000" y="3028900"/>
            <a:ext cx="2114600" cy="2114600"/>
          </a:xfrm>
          <a:prstGeom prst="rect">
            <a:avLst/>
          </a:prstGeom>
          <a:noFill/>
          <a:ln>
            <a:noFill/>
          </a:ln>
        </p:spPr>
      </p:pic>
      <p:pic>
        <p:nvPicPr>
          <p:cNvPr id="136" name="Google Shape;136;p22"/>
          <p:cNvPicPr preferRelativeResize="0"/>
          <p:nvPr/>
        </p:nvPicPr>
        <p:blipFill>
          <a:blip r:embed="rId4">
            <a:alphaModFix/>
          </a:blip>
          <a:stretch>
            <a:fillRect/>
          </a:stretch>
        </p:blipFill>
        <p:spPr>
          <a:xfrm>
            <a:off x="3180425" y="2006150"/>
            <a:ext cx="4474700" cy="3298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 name="Shape 140"/>
        <p:cNvGrpSpPr/>
        <p:nvPr/>
      </p:nvGrpSpPr>
      <p:grpSpPr>
        <a:xfrm>
          <a:off x="0" y="0"/>
          <a:ext cx="0" cy="0"/>
          <a:chOff x="0" y="0"/>
          <a:chExt cx="0" cy="0"/>
        </a:xfrm>
      </p:grpSpPr>
      <p:sp>
        <p:nvSpPr>
          <p:cNvPr id="141" name="Google Shape;141;p23"/>
          <p:cNvSpPr txBox="1"/>
          <p:nvPr>
            <p:ph type="title"/>
          </p:nvPr>
        </p:nvSpPr>
        <p:spPr>
          <a:xfrm>
            <a:off x="74813" y="1770700"/>
            <a:ext cx="31056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100">
                <a:solidFill>
                  <a:schemeClr val="accent2"/>
                </a:solidFill>
                <a:latin typeface="Pacifico"/>
                <a:ea typeface="Pacifico"/>
                <a:cs typeface="Pacifico"/>
                <a:sym typeface="Pacifico"/>
              </a:rPr>
              <a:t>2-Definitions</a:t>
            </a:r>
            <a:endParaRPr b="1" sz="4100">
              <a:solidFill>
                <a:schemeClr val="accent2"/>
              </a:solidFill>
              <a:latin typeface="Pacifico"/>
              <a:ea typeface="Pacifico"/>
              <a:cs typeface="Pacifico"/>
              <a:sym typeface="Pacifico"/>
            </a:endParaRPr>
          </a:p>
        </p:txBody>
      </p:sp>
      <p:sp>
        <p:nvSpPr>
          <p:cNvPr id="142" name="Google Shape;142;p23"/>
          <p:cNvSpPr txBox="1"/>
          <p:nvPr/>
        </p:nvSpPr>
        <p:spPr>
          <a:xfrm>
            <a:off x="3440575" y="139025"/>
            <a:ext cx="5722800" cy="394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accent2"/>
                </a:solidFill>
                <a:highlight>
                  <a:srgbClr val="F8F9FA"/>
                </a:highlight>
                <a:latin typeface="Pacifico"/>
                <a:ea typeface="Pacifico"/>
                <a:cs typeface="Pacifico"/>
                <a:sym typeface="Pacifico"/>
              </a:rPr>
              <a:t>Online </a:t>
            </a:r>
            <a:r>
              <a:rPr b="1" lang="en" sz="3200">
                <a:solidFill>
                  <a:schemeClr val="accent2"/>
                </a:solidFill>
                <a:highlight>
                  <a:srgbClr val="F8F9FA"/>
                </a:highlight>
                <a:latin typeface="Pacifico"/>
                <a:ea typeface="Pacifico"/>
                <a:cs typeface="Pacifico"/>
                <a:sym typeface="Pacifico"/>
              </a:rPr>
              <a:t>Trading</a:t>
            </a:r>
            <a:r>
              <a:rPr b="1" lang="en" sz="3200">
                <a:solidFill>
                  <a:schemeClr val="accent2"/>
                </a:solidFill>
                <a:highlight>
                  <a:srgbClr val="FFFFFF"/>
                </a:highlight>
                <a:latin typeface="Pacifico"/>
                <a:ea typeface="Pacifico"/>
                <a:cs typeface="Pacifico"/>
                <a:sym typeface="Pacifico"/>
              </a:rPr>
              <a:t>:</a:t>
            </a:r>
            <a:endParaRPr b="1" sz="3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rPr lang="en">
                <a:solidFill>
                  <a:srgbClr val="202124"/>
                </a:solidFill>
                <a:highlight>
                  <a:srgbClr val="F8F9FA"/>
                </a:highlight>
              </a:rPr>
              <a:t>Trading en ligne désigne la ou les installations électroniques basées sur Internet que la Société met, mettra ou mettra à la disposition du Client de temps à autre et qui permettra au Client d'effectuer les Transactions et/ou d'obtenir des informations et des données sur le marché, des nouvelles, des cotations , rechercher des informations et des analyses, des alertes et toute autre information ou publication concernant ou non les Transactions</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FFFFF"/>
              </a:highlight>
            </a:endParaRPr>
          </a:p>
          <a:p>
            <a:pPr indent="0" lvl="0" marL="0" rtl="0" algn="ctr">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143" name="Google Shape;143;p23"/>
          <p:cNvPicPr preferRelativeResize="0"/>
          <p:nvPr/>
        </p:nvPicPr>
        <p:blipFill>
          <a:blip r:embed="rId3">
            <a:alphaModFix/>
          </a:blip>
          <a:stretch>
            <a:fillRect/>
          </a:stretch>
        </p:blipFill>
        <p:spPr>
          <a:xfrm>
            <a:off x="442000" y="3028900"/>
            <a:ext cx="2114600" cy="2114600"/>
          </a:xfrm>
          <a:prstGeom prst="rect">
            <a:avLst/>
          </a:prstGeom>
          <a:noFill/>
          <a:ln>
            <a:noFill/>
          </a:ln>
        </p:spPr>
      </p:pic>
      <p:pic>
        <p:nvPicPr>
          <p:cNvPr id="144" name="Google Shape;144;p23"/>
          <p:cNvPicPr preferRelativeResize="0"/>
          <p:nvPr/>
        </p:nvPicPr>
        <p:blipFill>
          <a:blip r:embed="rId4">
            <a:alphaModFix/>
          </a:blip>
          <a:stretch>
            <a:fillRect/>
          </a:stretch>
        </p:blipFill>
        <p:spPr>
          <a:xfrm>
            <a:off x="4403950" y="2903975"/>
            <a:ext cx="3357624" cy="22395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24"/>
          <p:cNvSpPr txBox="1"/>
          <p:nvPr>
            <p:ph type="title"/>
          </p:nvPr>
        </p:nvSpPr>
        <p:spPr>
          <a:xfrm>
            <a:off x="74813" y="1770700"/>
            <a:ext cx="31056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100">
                <a:solidFill>
                  <a:schemeClr val="accent2"/>
                </a:solidFill>
                <a:latin typeface="Pacifico"/>
                <a:ea typeface="Pacifico"/>
                <a:cs typeface="Pacifico"/>
                <a:sym typeface="Pacifico"/>
              </a:rPr>
              <a:t>2-Definitions</a:t>
            </a:r>
            <a:endParaRPr b="1" sz="4100">
              <a:solidFill>
                <a:schemeClr val="accent2"/>
              </a:solidFill>
              <a:latin typeface="Pacifico"/>
              <a:ea typeface="Pacifico"/>
              <a:cs typeface="Pacifico"/>
              <a:sym typeface="Pacifico"/>
            </a:endParaRPr>
          </a:p>
        </p:txBody>
      </p:sp>
      <p:sp>
        <p:nvSpPr>
          <p:cNvPr id="150" name="Google Shape;150;p24"/>
          <p:cNvSpPr txBox="1"/>
          <p:nvPr/>
        </p:nvSpPr>
        <p:spPr>
          <a:xfrm>
            <a:off x="3440575" y="139025"/>
            <a:ext cx="5722800" cy="295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accent2"/>
                </a:solidFill>
                <a:highlight>
                  <a:srgbClr val="F8F9FA"/>
                </a:highlight>
                <a:latin typeface="Pacifico"/>
                <a:ea typeface="Pacifico"/>
                <a:cs typeface="Pacifico"/>
                <a:sym typeface="Pacifico"/>
              </a:rPr>
              <a:t>Application de </a:t>
            </a:r>
            <a:r>
              <a:rPr b="1" lang="en" sz="3200">
                <a:solidFill>
                  <a:schemeClr val="accent2"/>
                </a:solidFill>
                <a:highlight>
                  <a:srgbClr val="F8F9FA"/>
                </a:highlight>
                <a:latin typeface="Pacifico"/>
                <a:ea typeface="Pacifico"/>
                <a:cs typeface="Pacifico"/>
                <a:sym typeface="Pacifico"/>
              </a:rPr>
              <a:t>Trading</a:t>
            </a:r>
            <a:r>
              <a:rPr b="1" lang="en" sz="3200">
                <a:solidFill>
                  <a:schemeClr val="accent2"/>
                </a:solidFill>
                <a:highlight>
                  <a:srgbClr val="FFFFFF"/>
                </a:highlight>
                <a:latin typeface="Pacifico"/>
                <a:ea typeface="Pacifico"/>
                <a:cs typeface="Pacifico"/>
                <a:sym typeface="Pacifico"/>
              </a:rPr>
              <a:t>:</a:t>
            </a:r>
            <a:endParaRPr b="1" sz="3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rPr lang="en" sz="1200">
                <a:solidFill>
                  <a:srgbClr val="202124"/>
                </a:solidFill>
                <a:highlight>
                  <a:srgbClr val="FFFFFF"/>
                </a:highlight>
              </a:rPr>
              <a:t>est un </a:t>
            </a:r>
            <a:r>
              <a:rPr b="1" lang="en" sz="1200">
                <a:solidFill>
                  <a:srgbClr val="202124"/>
                </a:solidFill>
                <a:highlight>
                  <a:srgbClr val="FFFFFF"/>
                </a:highlight>
              </a:rPr>
              <a:t>programme informatique utilisé pour pratiquer le trading en ligne</a:t>
            </a:r>
            <a:r>
              <a:rPr lang="en" sz="1200">
                <a:solidFill>
                  <a:srgbClr val="202124"/>
                </a:solidFill>
                <a:highlight>
                  <a:srgbClr val="FFFFFF"/>
                </a:highlight>
              </a:rPr>
              <a:t>. On entend cependant plus communément parler de plateforme de trading. Les logiciels de trading vous permettent de consulter les graphiques des actifs en temps réel, et de passer des ordres.</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FFFFF"/>
              </a:highlight>
            </a:endParaRPr>
          </a:p>
          <a:p>
            <a:pPr indent="0" lvl="0" marL="0" rtl="0" algn="ctr">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151" name="Google Shape;151;p24"/>
          <p:cNvPicPr preferRelativeResize="0"/>
          <p:nvPr/>
        </p:nvPicPr>
        <p:blipFill>
          <a:blip r:embed="rId3">
            <a:alphaModFix/>
          </a:blip>
          <a:stretch>
            <a:fillRect/>
          </a:stretch>
        </p:blipFill>
        <p:spPr>
          <a:xfrm>
            <a:off x="442000" y="3028900"/>
            <a:ext cx="2114600" cy="2114600"/>
          </a:xfrm>
          <a:prstGeom prst="rect">
            <a:avLst/>
          </a:prstGeom>
          <a:noFill/>
          <a:ln>
            <a:noFill/>
          </a:ln>
        </p:spPr>
      </p:pic>
      <p:pic>
        <p:nvPicPr>
          <p:cNvPr id="152" name="Google Shape;152;p24"/>
          <p:cNvPicPr preferRelativeResize="0"/>
          <p:nvPr/>
        </p:nvPicPr>
        <p:blipFill>
          <a:blip r:embed="rId4">
            <a:alphaModFix/>
          </a:blip>
          <a:stretch>
            <a:fillRect/>
          </a:stretch>
        </p:blipFill>
        <p:spPr>
          <a:xfrm>
            <a:off x="4035432" y="2063825"/>
            <a:ext cx="4141876" cy="30796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id="157" name="Google Shape;157;p25"/>
          <p:cNvSpPr txBox="1"/>
          <p:nvPr>
            <p:ph type="title"/>
          </p:nvPr>
        </p:nvSpPr>
        <p:spPr>
          <a:xfrm>
            <a:off x="74813" y="1770700"/>
            <a:ext cx="31056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100">
                <a:solidFill>
                  <a:schemeClr val="accent2"/>
                </a:solidFill>
                <a:latin typeface="Pacifico"/>
                <a:ea typeface="Pacifico"/>
                <a:cs typeface="Pacifico"/>
                <a:sym typeface="Pacifico"/>
              </a:rPr>
              <a:t>3</a:t>
            </a:r>
            <a:r>
              <a:rPr b="1" lang="en" sz="4100">
                <a:solidFill>
                  <a:schemeClr val="accent2"/>
                </a:solidFill>
                <a:latin typeface="Pacifico"/>
                <a:ea typeface="Pacifico"/>
                <a:cs typeface="Pacifico"/>
                <a:sym typeface="Pacifico"/>
              </a:rPr>
              <a:t>-Les applications</a:t>
            </a:r>
            <a:endParaRPr b="1" sz="41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4100">
                <a:solidFill>
                  <a:schemeClr val="accent2"/>
                </a:solidFill>
                <a:latin typeface="Pacifico"/>
                <a:ea typeface="Pacifico"/>
                <a:cs typeface="Pacifico"/>
                <a:sym typeface="Pacifico"/>
              </a:rPr>
              <a:t>Qu’on va </a:t>
            </a:r>
            <a:endParaRPr b="1" sz="41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4100">
                <a:solidFill>
                  <a:schemeClr val="accent2"/>
                </a:solidFill>
                <a:latin typeface="Pacifico"/>
                <a:ea typeface="Pacifico"/>
                <a:cs typeface="Pacifico"/>
                <a:sym typeface="Pacifico"/>
              </a:rPr>
              <a:t>annalyser</a:t>
            </a:r>
            <a:endParaRPr b="1" sz="4100">
              <a:solidFill>
                <a:schemeClr val="accent2"/>
              </a:solidFill>
              <a:latin typeface="Pacifico"/>
              <a:ea typeface="Pacifico"/>
              <a:cs typeface="Pacifico"/>
              <a:sym typeface="Pacifico"/>
            </a:endParaRPr>
          </a:p>
        </p:txBody>
      </p:sp>
      <p:sp>
        <p:nvSpPr>
          <p:cNvPr id="158" name="Google Shape;158;p25"/>
          <p:cNvSpPr txBox="1"/>
          <p:nvPr/>
        </p:nvSpPr>
        <p:spPr>
          <a:xfrm>
            <a:off x="3440575" y="139025"/>
            <a:ext cx="5722800" cy="312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accent2"/>
                </a:solidFill>
                <a:highlight>
                  <a:srgbClr val="F8F9FA"/>
                </a:highlight>
                <a:latin typeface="Pacifico"/>
                <a:ea typeface="Pacifico"/>
                <a:cs typeface="Pacifico"/>
                <a:sym typeface="Pacifico"/>
              </a:rPr>
              <a:t>Trade online with IFOREX :</a:t>
            </a:r>
            <a:endParaRPr b="1" sz="19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rPr lang="en" sz="1100">
                <a:solidFill>
                  <a:srgbClr val="202124"/>
                </a:solidFill>
                <a:highlight>
                  <a:srgbClr val="F8F9FA"/>
                </a:highlight>
              </a:rPr>
              <a:t>La plateforme de trading iFOREX est conçue sur mesure à l'aide d'une technologie propriétaire et des commentaires des clients comme guide pour fournir l'une des expériences de trading les plus avancées et optimisées pour le trader d'aujourd'hui. Profitez d'une plateforme fluide, intuitive et facile à naviguer qui peut être personnalisée en fonction de vos préférences de trading.</a:t>
            </a:r>
            <a:endParaRPr sz="1100">
              <a:solidFill>
                <a:srgbClr val="202124"/>
              </a:solidFill>
              <a:highlight>
                <a:srgbClr val="F8F9FA"/>
              </a:highlight>
            </a:endParaRPr>
          </a:p>
          <a:p>
            <a:pPr indent="0" lvl="0" marL="0" marR="38100" rtl="0" algn="ctr">
              <a:lnSpc>
                <a:spcPct val="128571"/>
              </a:lnSpc>
              <a:spcBef>
                <a:spcPts val="0"/>
              </a:spcBef>
              <a:spcAft>
                <a:spcPts val="0"/>
              </a:spcAft>
              <a:buNone/>
            </a:pPr>
            <a:r>
              <a:t/>
            </a:r>
            <a:endParaRPr sz="1200">
              <a:solidFill>
                <a:srgbClr val="202124"/>
              </a:solidFill>
              <a:highlight>
                <a:srgbClr val="FFFFFF"/>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FFFFF"/>
              </a:highlight>
            </a:endParaRPr>
          </a:p>
          <a:p>
            <a:pPr indent="0" lvl="0" marL="0" rtl="0" algn="ctr">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159" name="Google Shape;159;p25"/>
          <p:cNvPicPr preferRelativeResize="0"/>
          <p:nvPr/>
        </p:nvPicPr>
        <p:blipFill>
          <a:blip r:embed="rId3">
            <a:alphaModFix/>
          </a:blip>
          <a:stretch>
            <a:fillRect/>
          </a:stretch>
        </p:blipFill>
        <p:spPr>
          <a:xfrm>
            <a:off x="442000" y="3028900"/>
            <a:ext cx="2114600" cy="2114600"/>
          </a:xfrm>
          <a:prstGeom prst="rect">
            <a:avLst/>
          </a:prstGeom>
          <a:noFill/>
          <a:ln>
            <a:noFill/>
          </a:ln>
        </p:spPr>
      </p:pic>
      <p:pic>
        <p:nvPicPr>
          <p:cNvPr id="160" name="Google Shape;160;p25"/>
          <p:cNvPicPr preferRelativeResize="0"/>
          <p:nvPr/>
        </p:nvPicPr>
        <p:blipFill>
          <a:blip r:embed="rId4">
            <a:alphaModFix/>
          </a:blip>
          <a:stretch>
            <a:fillRect/>
          </a:stretch>
        </p:blipFill>
        <p:spPr>
          <a:xfrm>
            <a:off x="7640150" y="1339675"/>
            <a:ext cx="1523225" cy="3008684"/>
          </a:xfrm>
          <a:prstGeom prst="rect">
            <a:avLst/>
          </a:prstGeom>
          <a:noFill/>
          <a:ln>
            <a:noFill/>
          </a:ln>
        </p:spPr>
      </p:pic>
      <p:pic>
        <p:nvPicPr>
          <p:cNvPr id="161" name="Google Shape;161;p25"/>
          <p:cNvPicPr preferRelativeResize="0"/>
          <p:nvPr/>
        </p:nvPicPr>
        <p:blipFill>
          <a:blip r:embed="rId5">
            <a:alphaModFix/>
          </a:blip>
          <a:stretch>
            <a:fillRect/>
          </a:stretch>
        </p:blipFill>
        <p:spPr>
          <a:xfrm>
            <a:off x="3347900" y="1692875"/>
            <a:ext cx="3133725" cy="3346375"/>
          </a:xfrm>
          <a:prstGeom prst="rect">
            <a:avLst/>
          </a:prstGeom>
          <a:noFill/>
          <a:ln>
            <a:noFill/>
          </a:ln>
        </p:spPr>
      </p:pic>
      <p:pic>
        <p:nvPicPr>
          <p:cNvPr id="162" name="Google Shape;162;p25"/>
          <p:cNvPicPr preferRelativeResize="0"/>
          <p:nvPr/>
        </p:nvPicPr>
        <p:blipFill>
          <a:blip r:embed="rId6">
            <a:alphaModFix/>
          </a:blip>
          <a:stretch>
            <a:fillRect/>
          </a:stretch>
        </p:blipFill>
        <p:spPr>
          <a:xfrm>
            <a:off x="3286050" y="2474775"/>
            <a:ext cx="5857951" cy="2668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26"/>
          <p:cNvSpPr txBox="1"/>
          <p:nvPr>
            <p:ph type="title"/>
          </p:nvPr>
        </p:nvSpPr>
        <p:spPr>
          <a:xfrm>
            <a:off x="74813" y="1770700"/>
            <a:ext cx="31056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100">
                <a:solidFill>
                  <a:schemeClr val="accent2"/>
                </a:solidFill>
                <a:latin typeface="Pacifico"/>
                <a:ea typeface="Pacifico"/>
                <a:cs typeface="Pacifico"/>
                <a:sym typeface="Pacifico"/>
              </a:rPr>
              <a:t>3-Les applications</a:t>
            </a:r>
            <a:endParaRPr b="1" sz="41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4100">
                <a:solidFill>
                  <a:schemeClr val="accent2"/>
                </a:solidFill>
                <a:latin typeface="Pacifico"/>
                <a:ea typeface="Pacifico"/>
                <a:cs typeface="Pacifico"/>
                <a:sym typeface="Pacifico"/>
              </a:rPr>
              <a:t>Qu’on va </a:t>
            </a:r>
            <a:endParaRPr b="1" sz="41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4100">
                <a:solidFill>
                  <a:schemeClr val="accent2"/>
                </a:solidFill>
                <a:latin typeface="Pacifico"/>
                <a:ea typeface="Pacifico"/>
                <a:cs typeface="Pacifico"/>
                <a:sym typeface="Pacifico"/>
              </a:rPr>
              <a:t>annalyser</a:t>
            </a:r>
            <a:endParaRPr b="1" sz="4100">
              <a:solidFill>
                <a:schemeClr val="accent2"/>
              </a:solidFill>
              <a:latin typeface="Pacifico"/>
              <a:ea typeface="Pacifico"/>
              <a:cs typeface="Pacifico"/>
              <a:sym typeface="Pacifico"/>
            </a:endParaRPr>
          </a:p>
        </p:txBody>
      </p:sp>
      <p:sp>
        <p:nvSpPr>
          <p:cNvPr id="168" name="Google Shape;168;p26"/>
          <p:cNvSpPr txBox="1"/>
          <p:nvPr/>
        </p:nvSpPr>
        <p:spPr>
          <a:xfrm>
            <a:off x="3440575" y="139025"/>
            <a:ext cx="5722800" cy="3562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accent2"/>
                </a:solidFill>
                <a:highlight>
                  <a:srgbClr val="F8F9FA"/>
                </a:highlight>
                <a:latin typeface="Pacifico"/>
                <a:ea typeface="Pacifico"/>
                <a:cs typeface="Pacifico"/>
                <a:sym typeface="Pacifico"/>
              </a:rPr>
              <a:t>Forex Copy Trading</a:t>
            </a:r>
            <a:r>
              <a:rPr b="1" lang="en" sz="1900">
                <a:solidFill>
                  <a:schemeClr val="accent2"/>
                </a:solidFill>
                <a:highlight>
                  <a:srgbClr val="F8F9FA"/>
                </a:highlight>
                <a:latin typeface="Pacifico"/>
                <a:ea typeface="Pacifico"/>
                <a:cs typeface="Pacifico"/>
                <a:sym typeface="Pacifico"/>
              </a:rPr>
              <a:t>:</a:t>
            </a:r>
            <a:endParaRPr b="1" sz="19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rPr lang="en" sz="1100">
                <a:solidFill>
                  <a:srgbClr val="202124"/>
                </a:solidFill>
                <a:highlight>
                  <a:srgbClr val="F8F9FA"/>
                </a:highlight>
              </a:rPr>
              <a:t>Forex Copy est un service convivial et pratique créé par InstaForex🏆. ForexCopy vous aide à commencer à trader sur le Forex rapidement et facilement en copiant les ordres des traders qui réussissent💹. Cela améliorera également l'efficacité de votre trading. La plateforme de trading intuitive est conçue pour répondre à tous les besoins et demandes des spéculateurs modernes😎. 🌠 Vous caressez depuis longtemps l'idée d'apprendre📕 les secrets du trading forex ? Bien sûr que vous avez✔️.</a:t>
            </a:r>
            <a:endParaRPr sz="1100">
              <a:solidFill>
                <a:srgbClr val="202124"/>
              </a:solidFill>
              <a:highlight>
                <a:srgbClr val="F8F9FA"/>
              </a:highlight>
            </a:endParaRPr>
          </a:p>
          <a:p>
            <a:pPr indent="0" lvl="0" marL="0" marR="38100" rtl="0" algn="ctr">
              <a:lnSpc>
                <a:spcPct val="128571"/>
              </a:lnSpc>
              <a:spcBef>
                <a:spcPts val="0"/>
              </a:spcBef>
              <a:spcAft>
                <a:spcPts val="0"/>
              </a:spcAft>
              <a:buNone/>
            </a:pPr>
            <a:r>
              <a:t/>
            </a:r>
            <a:endParaRPr sz="1100">
              <a:solidFill>
                <a:srgbClr val="202124"/>
              </a:solidFill>
              <a:highlight>
                <a:srgbClr val="F8F9FA"/>
              </a:highlight>
            </a:endParaRPr>
          </a:p>
          <a:p>
            <a:pPr indent="0" lvl="0" marL="0" marR="38100" rtl="0" algn="ctr">
              <a:lnSpc>
                <a:spcPct val="128571"/>
              </a:lnSpc>
              <a:spcBef>
                <a:spcPts val="0"/>
              </a:spcBef>
              <a:spcAft>
                <a:spcPts val="0"/>
              </a:spcAft>
              <a:buNone/>
            </a:pPr>
            <a:r>
              <a:t/>
            </a:r>
            <a:endParaRPr sz="1200">
              <a:solidFill>
                <a:srgbClr val="202124"/>
              </a:solidFill>
              <a:highlight>
                <a:srgbClr val="FFFFFF"/>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FFFFF"/>
              </a:highlight>
            </a:endParaRPr>
          </a:p>
          <a:p>
            <a:pPr indent="0" lvl="0" marL="0" rtl="0" algn="ctr">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169" name="Google Shape;169;p26"/>
          <p:cNvPicPr preferRelativeResize="0"/>
          <p:nvPr/>
        </p:nvPicPr>
        <p:blipFill>
          <a:blip r:embed="rId3">
            <a:alphaModFix/>
          </a:blip>
          <a:stretch>
            <a:fillRect/>
          </a:stretch>
        </p:blipFill>
        <p:spPr>
          <a:xfrm>
            <a:off x="442000" y="3028900"/>
            <a:ext cx="2114600" cy="2114600"/>
          </a:xfrm>
          <a:prstGeom prst="rect">
            <a:avLst/>
          </a:prstGeom>
          <a:noFill/>
          <a:ln>
            <a:noFill/>
          </a:ln>
        </p:spPr>
      </p:pic>
      <p:pic>
        <p:nvPicPr>
          <p:cNvPr id="170" name="Google Shape;170;p26"/>
          <p:cNvPicPr preferRelativeResize="0"/>
          <p:nvPr/>
        </p:nvPicPr>
        <p:blipFill>
          <a:blip r:embed="rId4">
            <a:alphaModFix/>
          </a:blip>
          <a:stretch>
            <a:fillRect/>
          </a:stretch>
        </p:blipFill>
        <p:spPr>
          <a:xfrm>
            <a:off x="3636331" y="1820567"/>
            <a:ext cx="1690413" cy="3273067"/>
          </a:xfrm>
          <a:prstGeom prst="rect">
            <a:avLst/>
          </a:prstGeom>
          <a:noFill/>
          <a:ln>
            <a:noFill/>
          </a:ln>
        </p:spPr>
      </p:pic>
      <p:pic>
        <p:nvPicPr>
          <p:cNvPr id="171" name="Google Shape;171;p26"/>
          <p:cNvPicPr preferRelativeResize="0"/>
          <p:nvPr/>
        </p:nvPicPr>
        <p:blipFill>
          <a:blip r:embed="rId5">
            <a:alphaModFix/>
          </a:blip>
          <a:stretch>
            <a:fillRect/>
          </a:stretch>
        </p:blipFill>
        <p:spPr>
          <a:xfrm>
            <a:off x="5568800" y="1834175"/>
            <a:ext cx="1717825" cy="3372800"/>
          </a:xfrm>
          <a:prstGeom prst="rect">
            <a:avLst/>
          </a:prstGeom>
          <a:noFill/>
          <a:ln>
            <a:noFill/>
          </a:ln>
        </p:spPr>
      </p:pic>
      <p:pic>
        <p:nvPicPr>
          <p:cNvPr id="172" name="Google Shape;172;p26"/>
          <p:cNvPicPr preferRelativeResize="0"/>
          <p:nvPr/>
        </p:nvPicPr>
        <p:blipFill>
          <a:blip r:embed="rId6">
            <a:alphaModFix/>
          </a:blip>
          <a:stretch>
            <a:fillRect/>
          </a:stretch>
        </p:blipFill>
        <p:spPr>
          <a:xfrm>
            <a:off x="7424124" y="1834167"/>
            <a:ext cx="1644726" cy="32458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sp>
        <p:nvSpPr>
          <p:cNvPr id="177" name="Google Shape;177;p27"/>
          <p:cNvSpPr txBox="1"/>
          <p:nvPr>
            <p:ph type="title"/>
          </p:nvPr>
        </p:nvSpPr>
        <p:spPr>
          <a:xfrm>
            <a:off x="74813" y="1770700"/>
            <a:ext cx="31056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100">
                <a:solidFill>
                  <a:schemeClr val="accent2"/>
                </a:solidFill>
                <a:latin typeface="Pacifico"/>
                <a:ea typeface="Pacifico"/>
                <a:cs typeface="Pacifico"/>
                <a:sym typeface="Pacifico"/>
              </a:rPr>
              <a:t>3-Les applications</a:t>
            </a:r>
            <a:endParaRPr b="1" sz="41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4100">
                <a:solidFill>
                  <a:schemeClr val="accent2"/>
                </a:solidFill>
                <a:latin typeface="Pacifico"/>
                <a:ea typeface="Pacifico"/>
                <a:cs typeface="Pacifico"/>
                <a:sym typeface="Pacifico"/>
              </a:rPr>
              <a:t>Qu’on va </a:t>
            </a:r>
            <a:endParaRPr b="1" sz="41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4100">
                <a:solidFill>
                  <a:schemeClr val="accent2"/>
                </a:solidFill>
                <a:latin typeface="Pacifico"/>
                <a:ea typeface="Pacifico"/>
                <a:cs typeface="Pacifico"/>
                <a:sym typeface="Pacifico"/>
              </a:rPr>
              <a:t>annalyser</a:t>
            </a:r>
            <a:endParaRPr b="1" sz="4100">
              <a:solidFill>
                <a:schemeClr val="accent2"/>
              </a:solidFill>
              <a:latin typeface="Pacifico"/>
              <a:ea typeface="Pacifico"/>
              <a:cs typeface="Pacifico"/>
              <a:sym typeface="Pacifico"/>
            </a:endParaRPr>
          </a:p>
        </p:txBody>
      </p:sp>
      <p:sp>
        <p:nvSpPr>
          <p:cNvPr id="178" name="Google Shape;178;p27"/>
          <p:cNvSpPr txBox="1"/>
          <p:nvPr/>
        </p:nvSpPr>
        <p:spPr>
          <a:xfrm>
            <a:off x="3440575" y="139025"/>
            <a:ext cx="5722800" cy="333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accent2"/>
                </a:solidFill>
                <a:highlight>
                  <a:srgbClr val="F8F9FA"/>
                </a:highlight>
                <a:latin typeface="Pacifico"/>
                <a:ea typeface="Pacifico"/>
                <a:cs typeface="Pacifico"/>
                <a:sym typeface="Pacifico"/>
              </a:rPr>
              <a:t>LocalBitcoins</a:t>
            </a:r>
            <a:r>
              <a:rPr b="1" lang="en" sz="1900">
                <a:solidFill>
                  <a:schemeClr val="accent2"/>
                </a:solidFill>
                <a:highlight>
                  <a:srgbClr val="F8F9FA"/>
                </a:highlight>
                <a:latin typeface="Pacifico"/>
                <a:ea typeface="Pacifico"/>
                <a:cs typeface="Pacifico"/>
                <a:sym typeface="Pacifico"/>
              </a:rPr>
              <a:t>:</a:t>
            </a:r>
            <a:endParaRPr b="1" sz="19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rPr lang="en" sz="1100">
                <a:solidFill>
                  <a:srgbClr val="202124"/>
                </a:solidFill>
                <a:highlight>
                  <a:srgbClr val="F8F9FA"/>
                </a:highlight>
              </a:rPr>
              <a:t>PORTEFEUILLE BITCOINS</a:t>
            </a:r>
            <a:endParaRPr sz="1100">
              <a:solidFill>
                <a:srgbClr val="202124"/>
              </a:solidFill>
              <a:highlight>
                <a:srgbClr val="F8F9FA"/>
              </a:highlight>
            </a:endParaRPr>
          </a:p>
          <a:p>
            <a:pPr indent="0" lvl="0" marL="0" marR="38100" rtl="0" algn="ctr">
              <a:lnSpc>
                <a:spcPct val="128571"/>
              </a:lnSpc>
              <a:spcBef>
                <a:spcPts val="0"/>
              </a:spcBef>
              <a:spcAft>
                <a:spcPts val="0"/>
              </a:spcAft>
              <a:buNone/>
            </a:pPr>
            <a:r>
              <a:rPr lang="en" sz="1100">
                <a:solidFill>
                  <a:srgbClr val="202124"/>
                </a:solidFill>
                <a:highlight>
                  <a:srgbClr val="F8F9FA"/>
                </a:highlight>
              </a:rPr>
              <a:t>- Nous offrons gratuitement un portefeuille Bitcoin sécurisé à tous nos clients.</a:t>
            </a:r>
            <a:endParaRPr sz="1100">
              <a:solidFill>
                <a:srgbClr val="202124"/>
              </a:solidFill>
              <a:highlight>
                <a:srgbClr val="F8F9FA"/>
              </a:highlight>
            </a:endParaRPr>
          </a:p>
          <a:p>
            <a:pPr indent="0" lvl="0" marL="0" marR="38100" rtl="0" algn="ctr">
              <a:lnSpc>
                <a:spcPct val="128571"/>
              </a:lnSpc>
              <a:spcBef>
                <a:spcPts val="0"/>
              </a:spcBef>
              <a:spcAft>
                <a:spcPts val="0"/>
              </a:spcAft>
              <a:buNone/>
            </a:pPr>
            <a:r>
              <a:rPr lang="en" sz="1100">
                <a:solidFill>
                  <a:srgbClr val="202124"/>
                </a:solidFill>
                <a:highlight>
                  <a:srgbClr val="F8F9FA"/>
                </a:highlight>
              </a:rPr>
              <a:t>- Vous pouvez stocker en toute sécurité votre Bitcoin dans votre propre portefeuille personnel, envoyer et recevoir des bitcoins.</a:t>
            </a:r>
            <a:endParaRPr sz="1100">
              <a:solidFill>
                <a:srgbClr val="202124"/>
              </a:solidFill>
              <a:highlight>
                <a:srgbClr val="F8F9FA"/>
              </a:highlight>
            </a:endParaRPr>
          </a:p>
          <a:p>
            <a:pPr indent="0" lvl="0" marL="0" marR="38100" rtl="0" algn="ctr">
              <a:lnSpc>
                <a:spcPct val="128571"/>
              </a:lnSpc>
              <a:spcBef>
                <a:spcPts val="0"/>
              </a:spcBef>
              <a:spcAft>
                <a:spcPts val="0"/>
              </a:spcAft>
              <a:buNone/>
            </a:pPr>
            <a:r>
              <a:t/>
            </a:r>
            <a:endParaRPr sz="1050">
              <a:solidFill>
                <a:srgbClr val="5F6368"/>
              </a:solidFill>
              <a:highlight>
                <a:srgbClr val="FFFFFF"/>
              </a:highlight>
              <a:latin typeface="Roboto"/>
              <a:ea typeface="Roboto"/>
              <a:cs typeface="Roboto"/>
              <a:sym typeface="Roboto"/>
            </a:endParaRPr>
          </a:p>
          <a:p>
            <a:pPr indent="0" lvl="0" marL="0" marR="38100" rtl="0" algn="ctr">
              <a:lnSpc>
                <a:spcPct val="128571"/>
              </a:lnSpc>
              <a:spcBef>
                <a:spcPts val="0"/>
              </a:spcBef>
              <a:spcAft>
                <a:spcPts val="0"/>
              </a:spcAft>
              <a:buNone/>
            </a:pPr>
            <a:r>
              <a:t/>
            </a:r>
            <a:endParaRPr sz="1100">
              <a:solidFill>
                <a:srgbClr val="202124"/>
              </a:solidFill>
              <a:highlight>
                <a:srgbClr val="F8F9FA"/>
              </a:highlight>
            </a:endParaRPr>
          </a:p>
          <a:p>
            <a:pPr indent="0" lvl="0" marL="0" marR="38100" rtl="0" algn="ctr">
              <a:lnSpc>
                <a:spcPct val="128571"/>
              </a:lnSpc>
              <a:spcBef>
                <a:spcPts val="0"/>
              </a:spcBef>
              <a:spcAft>
                <a:spcPts val="0"/>
              </a:spcAft>
              <a:buNone/>
            </a:pPr>
            <a:r>
              <a:t/>
            </a:r>
            <a:endParaRPr sz="1200">
              <a:solidFill>
                <a:srgbClr val="202124"/>
              </a:solidFill>
              <a:highlight>
                <a:srgbClr val="FFFFFF"/>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FFFFF"/>
              </a:highlight>
            </a:endParaRPr>
          </a:p>
          <a:p>
            <a:pPr indent="0" lvl="0" marL="0" rtl="0" algn="ctr">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179" name="Google Shape;179;p27"/>
          <p:cNvPicPr preferRelativeResize="0"/>
          <p:nvPr/>
        </p:nvPicPr>
        <p:blipFill>
          <a:blip r:embed="rId3">
            <a:alphaModFix/>
          </a:blip>
          <a:stretch>
            <a:fillRect/>
          </a:stretch>
        </p:blipFill>
        <p:spPr>
          <a:xfrm>
            <a:off x="442000" y="3028900"/>
            <a:ext cx="2114600" cy="2114600"/>
          </a:xfrm>
          <a:prstGeom prst="rect">
            <a:avLst/>
          </a:prstGeom>
          <a:noFill/>
          <a:ln>
            <a:noFill/>
          </a:ln>
        </p:spPr>
      </p:pic>
      <p:pic>
        <p:nvPicPr>
          <p:cNvPr id="180" name="Google Shape;180;p27"/>
          <p:cNvPicPr preferRelativeResize="0"/>
          <p:nvPr/>
        </p:nvPicPr>
        <p:blipFill>
          <a:blip r:embed="rId4">
            <a:alphaModFix/>
          </a:blip>
          <a:stretch>
            <a:fillRect/>
          </a:stretch>
        </p:blipFill>
        <p:spPr>
          <a:xfrm>
            <a:off x="3511375" y="1193200"/>
            <a:ext cx="1333500" cy="3429000"/>
          </a:xfrm>
          <a:prstGeom prst="rect">
            <a:avLst/>
          </a:prstGeom>
          <a:noFill/>
          <a:ln>
            <a:noFill/>
          </a:ln>
        </p:spPr>
      </p:pic>
      <p:pic>
        <p:nvPicPr>
          <p:cNvPr id="181" name="Google Shape;181;p27"/>
          <p:cNvPicPr preferRelativeResize="0"/>
          <p:nvPr/>
        </p:nvPicPr>
        <p:blipFill>
          <a:blip r:embed="rId5">
            <a:alphaModFix/>
          </a:blip>
          <a:stretch>
            <a:fillRect/>
          </a:stretch>
        </p:blipFill>
        <p:spPr>
          <a:xfrm>
            <a:off x="3294014" y="2571750"/>
            <a:ext cx="5849985" cy="25903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28"/>
          <p:cNvSpPr txBox="1"/>
          <p:nvPr>
            <p:ph type="title"/>
          </p:nvPr>
        </p:nvSpPr>
        <p:spPr>
          <a:xfrm>
            <a:off x="74813" y="1770700"/>
            <a:ext cx="31056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100">
                <a:solidFill>
                  <a:schemeClr val="accent2"/>
                </a:solidFill>
                <a:latin typeface="Pacifico"/>
                <a:ea typeface="Pacifico"/>
                <a:cs typeface="Pacifico"/>
                <a:sym typeface="Pacifico"/>
              </a:rPr>
              <a:t>3-Les applications</a:t>
            </a:r>
            <a:endParaRPr b="1" sz="41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4100">
                <a:solidFill>
                  <a:schemeClr val="accent2"/>
                </a:solidFill>
                <a:latin typeface="Pacifico"/>
                <a:ea typeface="Pacifico"/>
                <a:cs typeface="Pacifico"/>
                <a:sym typeface="Pacifico"/>
              </a:rPr>
              <a:t>Qu’on va </a:t>
            </a:r>
            <a:endParaRPr b="1" sz="41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4100">
                <a:solidFill>
                  <a:schemeClr val="accent2"/>
                </a:solidFill>
                <a:latin typeface="Pacifico"/>
                <a:ea typeface="Pacifico"/>
                <a:cs typeface="Pacifico"/>
                <a:sym typeface="Pacifico"/>
              </a:rPr>
              <a:t>annalyser</a:t>
            </a:r>
            <a:endParaRPr b="1" sz="4100">
              <a:solidFill>
                <a:schemeClr val="accent2"/>
              </a:solidFill>
              <a:latin typeface="Pacifico"/>
              <a:ea typeface="Pacifico"/>
              <a:cs typeface="Pacifico"/>
              <a:sym typeface="Pacifico"/>
            </a:endParaRPr>
          </a:p>
        </p:txBody>
      </p:sp>
      <p:sp>
        <p:nvSpPr>
          <p:cNvPr id="187" name="Google Shape;187;p28"/>
          <p:cNvSpPr txBox="1"/>
          <p:nvPr/>
        </p:nvSpPr>
        <p:spPr>
          <a:xfrm>
            <a:off x="3440575" y="139025"/>
            <a:ext cx="5722800" cy="355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accent2"/>
                </a:solidFill>
                <a:highlight>
                  <a:srgbClr val="F8F9FA"/>
                </a:highlight>
                <a:latin typeface="Pacifico"/>
                <a:ea typeface="Pacifico"/>
                <a:cs typeface="Pacifico"/>
                <a:sym typeface="Pacifico"/>
              </a:rPr>
              <a:t>BitKan </a:t>
            </a:r>
            <a:r>
              <a:rPr b="1" lang="en" sz="1900">
                <a:solidFill>
                  <a:schemeClr val="accent2"/>
                </a:solidFill>
                <a:highlight>
                  <a:srgbClr val="F8F9FA"/>
                </a:highlight>
                <a:latin typeface="Pacifico"/>
                <a:ea typeface="Pacifico"/>
                <a:cs typeface="Pacifico"/>
                <a:sym typeface="Pacifico"/>
              </a:rPr>
              <a:t>:</a:t>
            </a:r>
            <a:endParaRPr b="1" sz="19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rPr lang="en" sz="1100">
                <a:solidFill>
                  <a:srgbClr val="202124"/>
                </a:solidFill>
                <a:highlight>
                  <a:srgbClr val="F8F9FA"/>
                </a:highlight>
              </a:rPr>
              <a:t>BitKan : un moyen sécurisé d'acheter, de vendre et d'échanger des crypto-monnaies sur un seul compte BitKan auprès de 8 de nos principaux partenaires d'échange (Binance, OKEx, Huobi, FTX, Bit.com, Gate, Bitfinex et Poloniex) avec des frais peu élevés et une bonne liquidité .</a:t>
            </a:r>
            <a:endParaRPr sz="1100">
              <a:solidFill>
                <a:srgbClr val="202124"/>
              </a:solidFill>
              <a:highlight>
                <a:srgbClr val="F8F9FA"/>
              </a:highlight>
            </a:endParaRPr>
          </a:p>
          <a:p>
            <a:pPr indent="0" lvl="0" marL="0" marR="38100" rtl="0" algn="ctr">
              <a:lnSpc>
                <a:spcPct val="128571"/>
              </a:lnSpc>
              <a:spcBef>
                <a:spcPts val="0"/>
              </a:spcBef>
              <a:spcAft>
                <a:spcPts val="0"/>
              </a:spcAft>
              <a:buNone/>
            </a:pPr>
            <a:r>
              <a:t/>
            </a:r>
            <a:endParaRPr sz="1100">
              <a:solidFill>
                <a:srgbClr val="202124"/>
              </a:solidFill>
              <a:highlight>
                <a:srgbClr val="F8F9FA"/>
              </a:highlight>
            </a:endParaRPr>
          </a:p>
          <a:p>
            <a:pPr indent="0" lvl="0" marL="0" marR="38100" rtl="0" algn="ctr">
              <a:lnSpc>
                <a:spcPct val="128571"/>
              </a:lnSpc>
              <a:spcBef>
                <a:spcPts val="0"/>
              </a:spcBef>
              <a:spcAft>
                <a:spcPts val="0"/>
              </a:spcAft>
              <a:buNone/>
            </a:pPr>
            <a:r>
              <a:t/>
            </a:r>
            <a:endParaRPr sz="1050">
              <a:solidFill>
                <a:srgbClr val="5F6368"/>
              </a:solidFill>
              <a:highlight>
                <a:srgbClr val="FFFFFF"/>
              </a:highlight>
              <a:latin typeface="Roboto"/>
              <a:ea typeface="Roboto"/>
              <a:cs typeface="Roboto"/>
              <a:sym typeface="Roboto"/>
            </a:endParaRPr>
          </a:p>
          <a:p>
            <a:pPr indent="0" lvl="0" marL="0" marR="38100" rtl="0" algn="ctr">
              <a:lnSpc>
                <a:spcPct val="128571"/>
              </a:lnSpc>
              <a:spcBef>
                <a:spcPts val="0"/>
              </a:spcBef>
              <a:spcAft>
                <a:spcPts val="0"/>
              </a:spcAft>
              <a:buNone/>
            </a:pPr>
            <a:r>
              <a:t/>
            </a:r>
            <a:endParaRPr sz="1100">
              <a:solidFill>
                <a:srgbClr val="202124"/>
              </a:solidFill>
              <a:highlight>
                <a:srgbClr val="F8F9FA"/>
              </a:highlight>
            </a:endParaRPr>
          </a:p>
          <a:p>
            <a:pPr indent="0" lvl="0" marL="0" marR="38100" rtl="0" algn="ctr">
              <a:lnSpc>
                <a:spcPct val="128571"/>
              </a:lnSpc>
              <a:spcBef>
                <a:spcPts val="0"/>
              </a:spcBef>
              <a:spcAft>
                <a:spcPts val="0"/>
              </a:spcAft>
              <a:buNone/>
            </a:pPr>
            <a:r>
              <a:t/>
            </a:r>
            <a:endParaRPr sz="1200">
              <a:solidFill>
                <a:srgbClr val="202124"/>
              </a:solidFill>
              <a:highlight>
                <a:srgbClr val="FFFFFF"/>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FFFFF"/>
              </a:highlight>
            </a:endParaRPr>
          </a:p>
          <a:p>
            <a:pPr indent="0" lvl="0" marL="0" rtl="0" algn="ctr">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188" name="Google Shape;188;p28"/>
          <p:cNvPicPr preferRelativeResize="0"/>
          <p:nvPr/>
        </p:nvPicPr>
        <p:blipFill>
          <a:blip r:embed="rId3">
            <a:alphaModFix/>
          </a:blip>
          <a:stretch>
            <a:fillRect/>
          </a:stretch>
        </p:blipFill>
        <p:spPr>
          <a:xfrm>
            <a:off x="442000" y="3028900"/>
            <a:ext cx="2114600" cy="2114600"/>
          </a:xfrm>
          <a:prstGeom prst="rect">
            <a:avLst/>
          </a:prstGeom>
          <a:noFill/>
          <a:ln>
            <a:noFill/>
          </a:ln>
        </p:spPr>
      </p:pic>
      <p:pic>
        <p:nvPicPr>
          <p:cNvPr id="189" name="Google Shape;189;p28"/>
          <p:cNvPicPr preferRelativeResize="0"/>
          <p:nvPr/>
        </p:nvPicPr>
        <p:blipFill>
          <a:blip r:embed="rId4">
            <a:alphaModFix/>
          </a:blip>
          <a:stretch>
            <a:fillRect/>
          </a:stretch>
        </p:blipFill>
        <p:spPr>
          <a:xfrm>
            <a:off x="3338500" y="1227125"/>
            <a:ext cx="2466975" cy="1847850"/>
          </a:xfrm>
          <a:prstGeom prst="rect">
            <a:avLst/>
          </a:prstGeom>
          <a:noFill/>
          <a:ln>
            <a:noFill/>
          </a:ln>
        </p:spPr>
      </p:pic>
      <p:pic>
        <p:nvPicPr>
          <p:cNvPr id="190" name="Google Shape;190;p28"/>
          <p:cNvPicPr preferRelativeResize="0"/>
          <p:nvPr/>
        </p:nvPicPr>
        <p:blipFill rotWithShape="1">
          <a:blip r:embed="rId5">
            <a:alphaModFix/>
          </a:blip>
          <a:srcRect b="-4343" l="0" r="0" t="7827"/>
          <a:stretch/>
        </p:blipFill>
        <p:spPr>
          <a:xfrm>
            <a:off x="4051125" y="2629675"/>
            <a:ext cx="5092877" cy="2571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4" name="Shape 194"/>
        <p:cNvGrpSpPr/>
        <p:nvPr/>
      </p:nvGrpSpPr>
      <p:grpSpPr>
        <a:xfrm>
          <a:off x="0" y="0"/>
          <a:ext cx="0" cy="0"/>
          <a:chOff x="0" y="0"/>
          <a:chExt cx="0" cy="0"/>
        </a:xfrm>
      </p:grpSpPr>
      <p:sp>
        <p:nvSpPr>
          <p:cNvPr id="195" name="Google Shape;195;p29"/>
          <p:cNvSpPr txBox="1"/>
          <p:nvPr>
            <p:ph type="title"/>
          </p:nvPr>
        </p:nvSpPr>
        <p:spPr>
          <a:xfrm>
            <a:off x="74813" y="1770700"/>
            <a:ext cx="31056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100">
                <a:solidFill>
                  <a:schemeClr val="accent2"/>
                </a:solidFill>
                <a:latin typeface="Pacifico"/>
                <a:ea typeface="Pacifico"/>
                <a:cs typeface="Pacifico"/>
                <a:sym typeface="Pacifico"/>
              </a:rPr>
              <a:t>3-Les applications</a:t>
            </a:r>
            <a:endParaRPr b="1" sz="41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4100">
                <a:solidFill>
                  <a:schemeClr val="accent2"/>
                </a:solidFill>
                <a:latin typeface="Pacifico"/>
                <a:ea typeface="Pacifico"/>
                <a:cs typeface="Pacifico"/>
                <a:sym typeface="Pacifico"/>
              </a:rPr>
              <a:t>Qu’on va </a:t>
            </a:r>
            <a:endParaRPr b="1" sz="41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4100">
                <a:solidFill>
                  <a:schemeClr val="accent2"/>
                </a:solidFill>
                <a:latin typeface="Pacifico"/>
                <a:ea typeface="Pacifico"/>
                <a:cs typeface="Pacifico"/>
                <a:sym typeface="Pacifico"/>
              </a:rPr>
              <a:t>annalyser</a:t>
            </a:r>
            <a:endParaRPr b="1" sz="4100">
              <a:solidFill>
                <a:schemeClr val="accent2"/>
              </a:solidFill>
              <a:latin typeface="Pacifico"/>
              <a:ea typeface="Pacifico"/>
              <a:cs typeface="Pacifico"/>
              <a:sym typeface="Pacifico"/>
            </a:endParaRPr>
          </a:p>
        </p:txBody>
      </p:sp>
      <p:sp>
        <p:nvSpPr>
          <p:cNvPr id="196" name="Google Shape;196;p29"/>
          <p:cNvSpPr txBox="1"/>
          <p:nvPr/>
        </p:nvSpPr>
        <p:spPr>
          <a:xfrm>
            <a:off x="3440575" y="139025"/>
            <a:ext cx="5722800" cy="3987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accent2"/>
                </a:solidFill>
                <a:highlight>
                  <a:srgbClr val="F8F9FA"/>
                </a:highlight>
                <a:latin typeface="Pacifico"/>
                <a:ea typeface="Pacifico"/>
                <a:cs typeface="Pacifico"/>
                <a:sym typeface="Pacifico"/>
              </a:rPr>
              <a:t>BPMG mobile app</a:t>
            </a:r>
            <a:r>
              <a:rPr b="1" lang="en" sz="1900">
                <a:solidFill>
                  <a:schemeClr val="accent2"/>
                </a:solidFill>
                <a:highlight>
                  <a:srgbClr val="F8F9FA"/>
                </a:highlight>
                <a:latin typeface="Pacifico"/>
                <a:ea typeface="Pacifico"/>
                <a:cs typeface="Pacifico"/>
                <a:sym typeface="Pacifico"/>
              </a:rPr>
              <a:t>:</a:t>
            </a:r>
            <a:endParaRPr b="1" sz="19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rPr lang="en" sz="1100">
                <a:solidFill>
                  <a:srgbClr val="202124"/>
                </a:solidFill>
                <a:highlight>
                  <a:srgbClr val="F8F9FA"/>
                </a:highlight>
              </a:rPr>
              <a:t>BPMG Mobile vous permet d'effectuer vos opérations bancaires 24h/24 et 7j/7, et notamment de : • Consulter le détail de vos comptes. • Effectuer des transferts d'argent : virements de compte à compte, virement vers un autre compte • Simuler crédit • Et bien d'autres services qui viendront enrichir la gamme de services BPMG Mobile pour rendre votre banque encore plus proche de vous.</a:t>
            </a:r>
            <a:endParaRPr sz="1100">
              <a:solidFill>
                <a:srgbClr val="202124"/>
              </a:solidFill>
              <a:highlight>
                <a:srgbClr val="F8F9FA"/>
              </a:highlight>
            </a:endParaRPr>
          </a:p>
          <a:p>
            <a:pPr indent="0" lvl="0" marL="0" marR="38100" rtl="0" algn="ctr">
              <a:lnSpc>
                <a:spcPct val="128571"/>
              </a:lnSpc>
              <a:spcBef>
                <a:spcPts val="0"/>
              </a:spcBef>
              <a:spcAft>
                <a:spcPts val="0"/>
              </a:spcAft>
              <a:buNone/>
            </a:pPr>
            <a:r>
              <a:t/>
            </a:r>
            <a:endParaRPr sz="1100">
              <a:solidFill>
                <a:srgbClr val="202124"/>
              </a:solidFill>
              <a:highlight>
                <a:srgbClr val="F8F9FA"/>
              </a:highlight>
            </a:endParaRPr>
          </a:p>
          <a:p>
            <a:pPr indent="0" lvl="0" marL="0" marR="38100" rtl="0" algn="ctr">
              <a:lnSpc>
                <a:spcPct val="128571"/>
              </a:lnSpc>
              <a:spcBef>
                <a:spcPts val="0"/>
              </a:spcBef>
              <a:spcAft>
                <a:spcPts val="0"/>
              </a:spcAft>
              <a:buNone/>
            </a:pPr>
            <a:r>
              <a:t/>
            </a:r>
            <a:endParaRPr sz="1100">
              <a:solidFill>
                <a:srgbClr val="202124"/>
              </a:solidFill>
              <a:highlight>
                <a:srgbClr val="F8F9FA"/>
              </a:highlight>
            </a:endParaRPr>
          </a:p>
          <a:p>
            <a:pPr indent="0" lvl="0" marL="0" marR="38100" rtl="0" algn="ctr">
              <a:lnSpc>
                <a:spcPct val="128571"/>
              </a:lnSpc>
              <a:spcBef>
                <a:spcPts val="0"/>
              </a:spcBef>
              <a:spcAft>
                <a:spcPts val="0"/>
              </a:spcAft>
              <a:buNone/>
            </a:pPr>
            <a:r>
              <a:t/>
            </a:r>
            <a:endParaRPr sz="1050">
              <a:solidFill>
                <a:srgbClr val="5F6368"/>
              </a:solidFill>
              <a:highlight>
                <a:srgbClr val="FFFFFF"/>
              </a:highlight>
              <a:latin typeface="Roboto"/>
              <a:ea typeface="Roboto"/>
              <a:cs typeface="Roboto"/>
              <a:sym typeface="Roboto"/>
            </a:endParaRPr>
          </a:p>
          <a:p>
            <a:pPr indent="0" lvl="0" marL="0" marR="38100" rtl="0" algn="ctr">
              <a:lnSpc>
                <a:spcPct val="128571"/>
              </a:lnSpc>
              <a:spcBef>
                <a:spcPts val="0"/>
              </a:spcBef>
              <a:spcAft>
                <a:spcPts val="0"/>
              </a:spcAft>
              <a:buNone/>
            </a:pPr>
            <a:r>
              <a:t/>
            </a:r>
            <a:endParaRPr sz="1100">
              <a:solidFill>
                <a:srgbClr val="202124"/>
              </a:solidFill>
              <a:highlight>
                <a:srgbClr val="F8F9FA"/>
              </a:highlight>
            </a:endParaRPr>
          </a:p>
          <a:p>
            <a:pPr indent="0" lvl="0" marL="0" marR="38100" rtl="0" algn="ctr">
              <a:lnSpc>
                <a:spcPct val="128571"/>
              </a:lnSpc>
              <a:spcBef>
                <a:spcPts val="0"/>
              </a:spcBef>
              <a:spcAft>
                <a:spcPts val="0"/>
              </a:spcAft>
              <a:buNone/>
            </a:pPr>
            <a:r>
              <a:t/>
            </a:r>
            <a:endParaRPr sz="1200">
              <a:solidFill>
                <a:srgbClr val="202124"/>
              </a:solidFill>
              <a:highlight>
                <a:srgbClr val="FFFFFF"/>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FFFFF"/>
              </a:highlight>
            </a:endParaRPr>
          </a:p>
          <a:p>
            <a:pPr indent="0" lvl="0" marL="0" rtl="0" algn="ctr">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197" name="Google Shape;197;p29"/>
          <p:cNvPicPr preferRelativeResize="0"/>
          <p:nvPr/>
        </p:nvPicPr>
        <p:blipFill>
          <a:blip r:embed="rId3">
            <a:alphaModFix/>
          </a:blip>
          <a:stretch>
            <a:fillRect/>
          </a:stretch>
        </p:blipFill>
        <p:spPr>
          <a:xfrm>
            <a:off x="442000" y="3028900"/>
            <a:ext cx="2114600" cy="2114600"/>
          </a:xfrm>
          <a:prstGeom prst="rect">
            <a:avLst/>
          </a:prstGeom>
          <a:noFill/>
          <a:ln>
            <a:noFill/>
          </a:ln>
        </p:spPr>
      </p:pic>
      <p:pic>
        <p:nvPicPr>
          <p:cNvPr id="198" name="Google Shape;198;p29"/>
          <p:cNvPicPr preferRelativeResize="0"/>
          <p:nvPr/>
        </p:nvPicPr>
        <p:blipFill>
          <a:blip r:embed="rId4">
            <a:alphaModFix/>
          </a:blip>
          <a:stretch>
            <a:fillRect/>
          </a:stretch>
        </p:blipFill>
        <p:spPr>
          <a:xfrm>
            <a:off x="3312850" y="1427625"/>
            <a:ext cx="1717675" cy="3715875"/>
          </a:xfrm>
          <a:prstGeom prst="rect">
            <a:avLst/>
          </a:prstGeom>
          <a:noFill/>
          <a:ln>
            <a:noFill/>
          </a:ln>
        </p:spPr>
      </p:pic>
      <p:pic>
        <p:nvPicPr>
          <p:cNvPr id="199" name="Google Shape;199;p29"/>
          <p:cNvPicPr preferRelativeResize="0"/>
          <p:nvPr/>
        </p:nvPicPr>
        <p:blipFill>
          <a:blip r:embed="rId5">
            <a:alphaModFix/>
          </a:blip>
          <a:stretch>
            <a:fillRect/>
          </a:stretch>
        </p:blipFill>
        <p:spPr>
          <a:xfrm>
            <a:off x="3807000" y="2141450"/>
            <a:ext cx="5337000" cy="30020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30"/>
          <p:cNvSpPr txBox="1"/>
          <p:nvPr>
            <p:ph type="title"/>
          </p:nvPr>
        </p:nvSpPr>
        <p:spPr>
          <a:xfrm>
            <a:off x="74813" y="1770700"/>
            <a:ext cx="31056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100">
                <a:solidFill>
                  <a:schemeClr val="accent2"/>
                </a:solidFill>
                <a:latin typeface="Pacifico"/>
                <a:ea typeface="Pacifico"/>
                <a:cs typeface="Pacifico"/>
                <a:sym typeface="Pacifico"/>
              </a:rPr>
              <a:t>3-Les applications</a:t>
            </a:r>
            <a:endParaRPr b="1" sz="41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4100">
                <a:solidFill>
                  <a:schemeClr val="accent2"/>
                </a:solidFill>
                <a:latin typeface="Pacifico"/>
                <a:ea typeface="Pacifico"/>
                <a:cs typeface="Pacifico"/>
                <a:sym typeface="Pacifico"/>
              </a:rPr>
              <a:t>Qu’on va </a:t>
            </a:r>
            <a:endParaRPr b="1" sz="41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4100">
                <a:solidFill>
                  <a:schemeClr val="accent2"/>
                </a:solidFill>
                <a:latin typeface="Pacifico"/>
                <a:ea typeface="Pacifico"/>
                <a:cs typeface="Pacifico"/>
                <a:sym typeface="Pacifico"/>
              </a:rPr>
              <a:t>annalyser</a:t>
            </a:r>
            <a:endParaRPr b="1" sz="4100">
              <a:solidFill>
                <a:schemeClr val="accent2"/>
              </a:solidFill>
              <a:latin typeface="Pacifico"/>
              <a:ea typeface="Pacifico"/>
              <a:cs typeface="Pacifico"/>
              <a:sym typeface="Pacifico"/>
            </a:endParaRPr>
          </a:p>
        </p:txBody>
      </p:sp>
      <p:sp>
        <p:nvSpPr>
          <p:cNvPr id="205" name="Google Shape;205;p30"/>
          <p:cNvSpPr txBox="1"/>
          <p:nvPr/>
        </p:nvSpPr>
        <p:spPr>
          <a:xfrm>
            <a:off x="3440575" y="139025"/>
            <a:ext cx="5722800" cy="377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accent2"/>
                </a:solidFill>
                <a:highlight>
                  <a:srgbClr val="F8F9FA"/>
                </a:highlight>
                <a:latin typeface="Pacifico"/>
                <a:ea typeface="Pacifico"/>
                <a:cs typeface="Pacifico"/>
                <a:sym typeface="Pacifico"/>
              </a:rPr>
              <a:t>ROBOMarkets stocks Trader </a:t>
            </a:r>
            <a:r>
              <a:rPr b="1" lang="en" sz="1900">
                <a:solidFill>
                  <a:schemeClr val="accent2"/>
                </a:solidFill>
                <a:highlight>
                  <a:srgbClr val="F8F9FA"/>
                </a:highlight>
                <a:latin typeface="Pacifico"/>
                <a:ea typeface="Pacifico"/>
                <a:cs typeface="Pacifico"/>
                <a:sym typeface="Pacifico"/>
              </a:rPr>
              <a:t>:</a:t>
            </a:r>
            <a:endParaRPr b="1" sz="19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rPr lang="en" sz="1100">
                <a:solidFill>
                  <a:srgbClr val="202124"/>
                </a:solidFill>
                <a:highlight>
                  <a:srgbClr val="F8F9FA"/>
                </a:highlight>
              </a:rPr>
              <a:t>Investissez via votre Android avec l'application R StocksTrader qui vous permet d'acheter des actions sans commission* de manière efficace et sécurisée. Avec l'application de trading, vous pouvez accéder à plus de 12 000 instruments</a:t>
            </a:r>
            <a:endParaRPr sz="1100">
              <a:solidFill>
                <a:srgbClr val="202124"/>
              </a:solidFill>
              <a:highlight>
                <a:srgbClr val="F8F9FA"/>
              </a:highlight>
            </a:endParaRPr>
          </a:p>
          <a:p>
            <a:pPr indent="0" lvl="0" marL="0" marR="38100" rtl="0" algn="ctr">
              <a:lnSpc>
                <a:spcPct val="128571"/>
              </a:lnSpc>
              <a:spcBef>
                <a:spcPts val="0"/>
              </a:spcBef>
              <a:spcAft>
                <a:spcPts val="0"/>
              </a:spcAft>
              <a:buNone/>
            </a:pPr>
            <a:r>
              <a:t/>
            </a:r>
            <a:endParaRPr sz="1100">
              <a:solidFill>
                <a:srgbClr val="202124"/>
              </a:solidFill>
              <a:highlight>
                <a:srgbClr val="F8F9FA"/>
              </a:highlight>
            </a:endParaRPr>
          </a:p>
          <a:p>
            <a:pPr indent="0" lvl="0" marL="0" marR="38100" rtl="0" algn="ctr">
              <a:lnSpc>
                <a:spcPct val="128571"/>
              </a:lnSpc>
              <a:spcBef>
                <a:spcPts val="0"/>
              </a:spcBef>
              <a:spcAft>
                <a:spcPts val="0"/>
              </a:spcAft>
              <a:buNone/>
            </a:pPr>
            <a:r>
              <a:t/>
            </a:r>
            <a:endParaRPr sz="1100">
              <a:solidFill>
                <a:srgbClr val="202124"/>
              </a:solidFill>
              <a:highlight>
                <a:srgbClr val="F8F9FA"/>
              </a:highlight>
            </a:endParaRPr>
          </a:p>
          <a:p>
            <a:pPr indent="0" lvl="0" marL="0" marR="38100" rtl="0" algn="ctr">
              <a:lnSpc>
                <a:spcPct val="128571"/>
              </a:lnSpc>
              <a:spcBef>
                <a:spcPts val="0"/>
              </a:spcBef>
              <a:spcAft>
                <a:spcPts val="0"/>
              </a:spcAft>
              <a:buNone/>
            </a:pPr>
            <a:r>
              <a:t/>
            </a:r>
            <a:endParaRPr sz="1100">
              <a:solidFill>
                <a:srgbClr val="202124"/>
              </a:solidFill>
              <a:highlight>
                <a:srgbClr val="F8F9FA"/>
              </a:highlight>
            </a:endParaRPr>
          </a:p>
          <a:p>
            <a:pPr indent="0" lvl="0" marL="0" marR="38100" rtl="0" algn="ctr">
              <a:lnSpc>
                <a:spcPct val="128571"/>
              </a:lnSpc>
              <a:spcBef>
                <a:spcPts val="0"/>
              </a:spcBef>
              <a:spcAft>
                <a:spcPts val="0"/>
              </a:spcAft>
              <a:buNone/>
            </a:pPr>
            <a:r>
              <a:t/>
            </a:r>
            <a:endParaRPr sz="1050">
              <a:solidFill>
                <a:srgbClr val="5F6368"/>
              </a:solidFill>
              <a:highlight>
                <a:srgbClr val="FFFFFF"/>
              </a:highlight>
              <a:latin typeface="Roboto"/>
              <a:ea typeface="Roboto"/>
              <a:cs typeface="Roboto"/>
              <a:sym typeface="Roboto"/>
            </a:endParaRPr>
          </a:p>
          <a:p>
            <a:pPr indent="0" lvl="0" marL="0" marR="38100" rtl="0" algn="ctr">
              <a:lnSpc>
                <a:spcPct val="128571"/>
              </a:lnSpc>
              <a:spcBef>
                <a:spcPts val="0"/>
              </a:spcBef>
              <a:spcAft>
                <a:spcPts val="0"/>
              </a:spcAft>
              <a:buNone/>
            </a:pPr>
            <a:r>
              <a:t/>
            </a:r>
            <a:endParaRPr sz="1100">
              <a:solidFill>
                <a:srgbClr val="202124"/>
              </a:solidFill>
              <a:highlight>
                <a:srgbClr val="F8F9FA"/>
              </a:highlight>
            </a:endParaRPr>
          </a:p>
          <a:p>
            <a:pPr indent="0" lvl="0" marL="0" marR="38100" rtl="0" algn="ctr">
              <a:lnSpc>
                <a:spcPct val="128571"/>
              </a:lnSpc>
              <a:spcBef>
                <a:spcPts val="0"/>
              </a:spcBef>
              <a:spcAft>
                <a:spcPts val="0"/>
              </a:spcAft>
              <a:buNone/>
            </a:pPr>
            <a:r>
              <a:t/>
            </a:r>
            <a:endParaRPr sz="1200">
              <a:solidFill>
                <a:srgbClr val="202124"/>
              </a:solidFill>
              <a:highlight>
                <a:srgbClr val="FFFFFF"/>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FFFFF"/>
              </a:highlight>
            </a:endParaRPr>
          </a:p>
          <a:p>
            <a:pPr indent="0" lvl="0" marL="0" rtl="0" algn="ctr">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206" name="Google Shape;206;p30"/>
          <p:cNvPicPr preferRelativeResize="0"/>
          <p:nvPr/>
        </p:nvPicPr>
        <p:blipFill>
          <a:blip r:embed="rId3">
            <a:alphaModFix/>
          </a:blip>
          <a:stretch>
            <a:fillRect/>
          </a:stretch>
        </p:blipFill>
        <p:spPr>
          <a:xfrm>
            <a:off x="442000" y="3028900"/>
            <a:ext cx="2114600" cy="2114600"/>
          </a:xfrm>
          <a:prstGeom prst="rect">
            <a:avLst/>
          </a:prstGeom>
          <a:noFill/>
          <a:ln>
            <a:noFill/>
          </a:ln>
        </p:spPr>
      </p:pic>
      <p:pic>
        <p:nvPicPr>
          <p:cNvPr id="207" name="Google Shape;207;p30"/>
          <p:cNvPicPr preferRelativeResize="0"/>
          <p:nvPr/>
        </p:nvPicPr>
        <p:blipFill>
          <a:blip r:embed="rId4">
            <a:alphaModFix/>
          </a:blip>
          <a:stretch>
            <a:fillRect/>
          </a:stretch>
        </p:blipFill>
        <p:spPr>
          <a:xfrm>
            <a:off x="3272438" y="1054950"/>
            <a:ext cx="2924175" cy="4210050"/>
          </a:xfrm>
          <a:prstGeom prst="rect">
            <a:avLst/>
          </a:prstGeom>
          <a:noFill/>
          <a:ln>
            <a:noFill/>
          </a:ln>
        </p:spPr>
      </p:pic>
      <p:pic>
        <p:nvPicPr>
          <p:cNvPr id="208" name="Google Shape;208;p30"/>
          <p:cNvPicPr preferRelativeResize="0"/>
          <p:nvPr/>
        </p:nvPicPr>
        <p:blipFill>
          <a:blip r:embed="rId5">
            <a:alphaModFix/>
          </a:blip>
          <a:stretch>
            <a:fillRect/>
          </a:stretch>
        </p:blipFill>
        <p:spPr>
          <a:xfrm>
            <a:off x="4476650" y="2467500"/>
            <a:ext cx="4667352" cy="2625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nvSpPr>
        <p:spPr>
          <a:xfrm>
            <a:off x="567650" y="1135275"/>
            <a:ext cx="7796400" cy="115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300">
                <a:solidFill>
                  <a:schemeClr val="accent2"/>
                </a:solidFill>
                <a:latin typeface="Lobster"/>
                <a:ea typeface="Lobster"/>
                <a:cs typeface="Lobster"/>
                <a:sym typeface="Lobster"/>
              </a:rPr>
              <a:t>Annalyse statique</a:t>
            </a:r>
            <a:endParaRPr b="1" sz="6300">
              <a:solidFill>
                <a:schemeClr val="accent2"/>
              </a:solidFill>
              <a:latin typeface="Lobster"/>
              <a:ea typeface="Lobster"/>
              <a:cs typeface="Lobster"/>
              <a:sym typeface="Lobster"/>
            </a:endParaRPr>
          </a:p>
        </p:txBody>
      </p:sp>
      <p:pic>
        <p:nvPicPr>
          <p:cNvPr id="214" name="Google Shape;214;p31"/>
          <p:cNvPicPr preferRelativeResize="0"/>
          <p:nvPr/>
        </p:nvPicPr>
        <p:blipFill>
          <a:blip r:embed="rId3">
            <a:alphaModFix/>
          </a:blip>
          <a:stretch>
            <a:fillRect/>
          </a:stretch>
        </p:blipFill>
        <p:spPr>
          <a:xfrm>
            <a:off x="2937588" y="3533775"/>
            <a:ext cx="2847975" cy="1609725"/>
          </a:xfrm>
          <a:prstGeom prst="rect">
            <a:avLst/>
          </a:prstGeom>
          <a:noFill/>
          <a:ln>
            <a:noFill/>
          </a:ln>
        </p:spPr>
      </p:pic>
      <p:pic>
        <p:nvPicPr>
          <p:cNvPr id="215" name="Google Shape;215;p31"/>
          <p:cNvPicPr preferRelativeResize="0"/>
          <p:nvPr/>
        </p:nvPicPr>
        <p:blipFill>
          <a:blip r:embed="rId4">
            <a:alphaModFix/>
          </a:blip>
          <a:stretch>
            <a:fillRect/>
          </a:stretch>
        </p:blipFill>
        <p:spPr>
          <a:xfrm>
            <a:off x="0" y="3343275"/>
            <a:ext cx="2543175" cy="1800225"/>
          </a:xfrm>
          <a:prstGeom prst="rect">
            <a:avLst/>
          </a:prstGeom>
          <a:noFill/>
          <a:ln>
            <a:noFill/>
          </a:ln>
        </p:spPr>
      </p:pic>
      <p:pic>
        <p:nvPicPr>
          <p:cNvPr id="216" name="Google Shape;216;p31"/>
          <p:cNvPicPr preferRelativeResize="0"/>
          <p:nvPr/>
        </p:nvPicPr>
        <p:blipFill>
          <a:blip r:embed="rId5">
            <a:alphaModFix/>
          </a:blip>
          <a:stretch>
            <a:fillRect/>
          </a:stretch>
        </p:blipFill>
        <p:spPr>
          <a:xfrm>
            <a:off x="5566725" y="2743275"/>
            <a:ext cx="3396738" cy="25490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1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0000"/>
                </a:solidFill>
              </a:rPr>
              <a:t>Nom et prenom : </a:t>
            </a:r>
            <a:r>
              <a:rPr b="1" lang="en" sz="2400"/>
              <a:t>Tiba Mohammed</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b="1" lang="en" sz="2400">
                <a:solidFill>
                  <a:srgbClr val="FF0000"/>
                </a:solidFill>
              </a:rPr>
              <a:t>Nom et prenom de l’encadrant :</a:t>
            </a:r>
            <a:endParaRPr b="1" sz="2400">
              <a:solidFill>
                <a:srgbClr val="FF0000"/>
              </a:solidFill>
            </a:endParaRPr>
          </a:p>
          <a:p>
            <a:pPr indent="0" lvl="0" marL="0" rtl="0" algn="l">
              <a:spcBef>
                <a:spcPts val="0"/>
              </a:spcBef>
              <a:spcAft>
                <a:spcPts val="0"/>
              </a:spcAft>
              <a:buNone/>
            </a:pPr>
            <a:r>
              <a:rPr b="1" lang="en" sz="2400"/>
              <a:t>Mr Koulali Mohammed Amine</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b="1" lang="en" sz="2400">
                <a:solidFill>
                  <a:srgbClr val="FF0000"/>
                </a:solidFill>
              </a:rPr>
              <a:t>Module : </a:t>
            </a:r>
            <a:r>
              <a:rPr b="1" lang="en" sz="2400"/>
              <a:t>Sécurité mobile</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b="1" lang="en" sz="2400">
                <a:solidFill>
                  <a:srgbClr val="FF0000"/>
                </a:solidFill>
              </a:rPr>
              <a:t>Filiére :</a:t>
            </a:r>
            <a:r>
              <a:rPr b="1" lang="en" sz="2400"/>
              <a:t> SICS 4 </a:t>
            </a:r>
            <a:endParaRPr b="1"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p32"/>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100">
                <a:solidFill>
                  <a:schemeClr val="accent2"/>
                </a:solidFill>
                <a:latin typeface="Pacifico"/>
                <a:ea typeface="Pacifico"/>
                <a:cs typeface="Pacifico"/>
                <a:sym typeface="Pacifico"/>
              </a:rPr>
              <a:t>1-Definition</a:t>
            </a:r>
            <a:endParaRPr b="1" sz="4100">
              <a:solidFill>
                <a:schemeClr val="accent2"/>
              </a:solidFill>
              <a:latin typeface="Pacifico"/>
              <a:ea typeface="Pacifico"/>
              <a:cs typeface="Pacifico"/>
              <a:sym typeface="Pacifico"/>
            </a:endParaRPr>
          </a:p>
        </p:txBody>
      </p:sp>
      <p:sp>
        <p:nvSpPr>
          <p:cNvPr id="222" name="Google Shape;222;p32"/>
          <p:cNvSpPr txBox="1"/>
          <p:nvPr/>
        </p:nvSpPr>
        <p:spPr>
          <a:xfrm>
            <a:off x="3440575" y="139025"/>
            <a:ext cx="5722800" cy="4217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accent2"/>
                </a:solidFill>
                <a:highlight>
                  <a:srgbClr val="FFFFFF"/>
                </a:highlight>
                <a:latin typeface="Pacifico"/>
                <a:ea typeface="Pacifico"/>
                <a:cs typeface="Pacifico"/>
                <a:sym typeface="Pacifico"/>
              </a:rPr>
              <a:t>L’annalyse statique est</a:t>
            </a:r>
            <a:r>
              <a:rPr b="1" lang="en" sz="3200">
                <a:solidFill>
                  <a:schemeClr val="accent2"/>
                </a:solidFill>
                <a:highlight>
                  <a:srgbClr val="FFFFFF"/>
                </a:highlight>
                <a:latin typeface="Pacifico"/>
                <a:ea typeface="Pacifico"/>
                <a:cs typeface="Pacifico"/>
                <a:sym typeface="Pacifico"/>
              </a:rPr>
              <a:t>:</a:t>
            </a:r>
            <a:endParaRPr b="1" sz="3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rPr b="1" lang="en">
                <a:solidFill>
                  <a:schemeClr val="dk2"/>
                </a:solidFill>
                <a:highlight>
                  <a:srgbClr val="F8F9FA"/>
                </a:highlight>
              </a:rPr>
              <a:t>le but est de tester le comportement d'un code en l'exécutant, l'analyse statique permet de détecter des erreurs logicielles ou des violations de règles par relecture, sans exécution, donc sans besoin de générer des cas de tests.</a:t>
            </a:r>
            <a:endParaRPr b="1">
              <a:solidFill>
                <a:schemeClr val="dk2"/>
              </a:solidFill>
              <a:highlight>
                <a:srgbClr val="F8F9FA"/>
              </a:highlight>
            </a:endParaRPr>
          </a:p>
          <a:p>
            <a:pPr indent="0" lvl="0" marL="0" marR="38100" rtl="0" algn="ctr">
              <a:lnSpc>
                <a:spcPct val="128571"/>
              </a:lnSpc>
              <a:spcBef>
                <a:spcPts val="0"/>
              </a:spcBef>
              <a:spcAft>
                <a:spcPts val="0"/>
              </a:spcAft>
              <a:buNone/>
            </a:pPr>
            <a:r>
              <a:rPr b="1" lang="en">
                <a:solidFill>
                  <a:schemeClr val="dk2"/>
                </a:solidFill>
                <a:highlight>
                  <a:srgbClr val="F8F9FA"/>
                </a:highlight>
              </a:rPr>
              <a:t>Consiste à trouver et  annalyser :</a:t>
            </a:r>
            <a:endParaRPr sz="2100">
              <a:solidFill>
                <a:srgbClr val="202124"/>
              </a:solidFill>
              <a:highlight>
                <a:srgbClr val="F8F9FA"/>
              </a:highlight>
            </a:endParaRPr>
          </a:p>
          <a:p>
            <a:pPr indent="0" lvl="0" marL="0" marR="38100" rtl="0" algn="ctr">
              <a:lnSpc>
                <a:spcPct val="128571"/>
              </a:lnSpc>
              <a:spcBef>
                <a:spcPts val="0"/>
              </a:spcBef>
              <a:spcAft>
                <a:spcPts val="0"/>
              </a:spcAft>
              <a:buNone/>
            </a:pPr>
            <a:r>
              <a:rPr lang="en" sz="2100">
                <a:solidFill>
                  <a:srgbClr val="202124"/>
                </a:solidFill>
                <a:highlight>
                  <a:srgbClr val="F8F9FA"/>
                </a:highlight>
              </a:rPr>
              <a:t>- certificat de signataire</a:t>
            </a:r>
            <a:endParaRPr sz="2100">
              <a:solidFill>
                <a:srgbClr val="202124"/>
              </a:solidFill>
              <a:highlight>
                <a:srgbClr val="F8F9FA"/>
              </a:highlight>
            </a:endParaRPr>
          </a:p>
          <a:p>
            <a:pPr indent="0" lvl="0" marL="0" marR="38100" rtl="0" algn="ctr">
              <a:lnSpc>
                <a:spcPct val="128571"/>
              </a:lnSpc>
              <a:spcBef>
                <a:spcPts val="0"/>
              </a:spcBef>
              <a:spcAft>
                <a:spcPts val="0"/>
              </a:spcAft>
              <a:buNone/>
            </a:pPr>
            <a:r>
              <a:rPr lang="en" sz="2100">
                <a:solidFill>
                  <a:srgbClr val="202124"/>
                </a:solidFill>
                <a:highlight>
                  <a:srgbClr val="F8F9FA"/>
                </a:highlight>
              </a:rPr>
              <a:t>    -permissions d'application</a:t>
            </a:r>
            <a:endParaRPr sz="2100">
              <a:solidFill>
                <a:srgbClr val="202124"/>
              </a:solidFill>
              <a:highlight>
                <a:srgbClr val="F8F9FA"/>
              </a:highlight>
            </a:endParaRPr>
          </a:p>
          <a:p>
            <a:pPr indent="0" lvl="0" marL="0" marR="38100" rtl="0" algn="l">
              <a:lnSpc>
                <a:spcPct val="128571"/>
              </a:lnSpc>
              <a:spcBef>
                <a:spcPts val="0"/>
              </a:spcBef>
              <a:spcAft>
                <a:spcPts val="0"/>
              </a:spcAft>
              <a:buNone/>
            </a:pPr>
            <a:r>
              <a:rPr lang="en" sz="2100">
                <a:solidFill>
                  <a:srgbClr val="202124"/>
                </a:solidFill>
                <a:highlight>
                  <a:srgbClr val="F8F9FA"/>
                </a:highlight>
              </a:rPr>
              <a:t>                   -analyse manifeste</a:t>
            </a:r>
            <a:endParaRPr sz="2100">
              <a:solidFill>
                <a:srgbClr val="202124"/>
              </a:solidFill>
              <a:highlight>
                <a:srgbClr val="F8F9FA"/>
              </a:highlight>
            </a:endParaRPr>
          </a:p>
          <a:p>
            <a:pPr indent="0" lvl="0" marL="0" marR="38100" rtl="0" algn="l">
              <a:lnSpc>
                <a:spcPct val="128571"/>
              </a:lnSpc>
              <a:spcBef>
                <a:spcPts val="0"/>
              </a:spcBef>
              <a:spcAft>
                <a:spcPts val="0"/>
              </a:spcAft>
              <a:buNone/>
            </a:pPr>
            <a:r>
              <a:rPr lang="en" sz="2100">
                <a:solidFill>
                  <a:srgbClr val="202124"/>
                </a:solidFill>
                <a:highlight>
                  <a:srgbClr val="F8F9FA"/>
                </a:highlight>
              </a:rPr>
              <a:t>                   -analyse de code</a:t>
            </a:r>
            <a:endParaRPr sz="2100">
              <a:solidFill>
                <a:srgbClr val="202124"/>
              </a:solidFill>
              <a:highlight>
                <a:srgbClr val="F8F9FA"/>
              </a:highlight>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ctr">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223" name="Google Shape;223;p32"/>
          <p:cNvPicPr preferRelativeResize="0"/>
          <p:nvPr/>
        </p:nvPicPr>
        <p:blipFill>
          <a:blip r:embed="rId3">
            <a:alphaModFix/>
          </a:blip>
          <a:stretch>
            <a:fillRect/>
          </a:stretch>
        </p:blipFill>
        <p:spPr>
          <a:xfrm>
            <a:off x="-835785" y="2639975"/>
            <a:ext cx="4497791" cy="2698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sp>
        <p:nvSpPr>
          <p:cNvPr id="228" name="Google Shape;228;p33"/>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Trade online with</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iforx</a:t>
            </a:r>
            <a:endParaRPr b="1" sz="3400">
              <a:solidFill>
                <a:schemeClr val="accent2"/>
              </a:solidFill>
              <a:latin typeface="Pacifico"/>
              <a:ea typeface="Pacifico"/>
              <a:cs typeface="Pacifico"/>
              <a:sym typeface="Pacifico"/>
            </a:endParaRPr>
          </a:p>
        </p:txBody>
      </p:sp>
      <p:sp>
        <p:nvSpPr>
          <p:cNvPr id="229" name="Google Shape;229;p33"/>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fichier AndroidManifest.xml</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230" name="Google Shape;230;p33"/>
          <p:cNvPicPr preferRelativeResize="0"/>
          <p:nvPr/>
        </p:nvPicPr>
        <p:blipFill>
          <a:blip r:embed="rId3">
            <a:alphaModFix/>
          </a:blip>
          <a:stretch>
            <a:fillRect/>
          </a:stretch>
        </p:blipFill>
        <p:spPr>
          <a:xfrm>
            <a:off x="59738" y="3038700"/>
            <a:ext cx="3135776" cy="1763874"/>
          </a:xfrm>
          <a:prstGeom prst="rect">
            <a:avLst/>
          </a:prstGeom>
          <a:noFill/>
          <a:ln>
            <a:noFill/>
          </a:ln>
        </p:spPr>
      </p:pic>
      <p:pic>
        <p:nvPicPr>
          <p:cNvPr id="231" name="Google Shape;231;p33"/>
          <p:cNvPicPr preferRelativeResize="0"/>
          <p:nvPr/>
        </p:nvPicPr>
        <p:blipFill>
          <a:blip r:embed="rId4">
            <a:alphaModFix/>
          </a:blip>
          <a:stretch>
            <a:fillRect/>
          </a:stretch>
        </p:blipFill>
        <p:spPr>
          <a:xfrm>
            <a:off x="3278925" y="880325"/>
            <a:ext cx="5884450" cy="331000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5" name="Shape 235"/>
        <p:cNvGrpSpPr/>
        <p:nvPr/>
      </p:nvGrpSpPr>
      <p:grpSpPr>
        <a:xfrm>
          <a:off x="0" y="0"/>
          <a:ext cx="0" cy="0"/>
          <a:chOff x="0" y="0"/>
          <a:chExt cx="0" cy="0"/>
        </a:xfrm>
      </p:grpSpPr>
      <p:sp>
        <p:nvSpPr>
          <p:cNvPr id="236" name="Google Shape;236;p34"/>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Trade online with</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iforx</a:t>
            </a:r>
            <a:endParaRPr b="1" sz="3400">
              <a:solidFill>
                <a:schemeClr val="accent2"/>
              </a:solidFill>
              <a:latin typeface="Pacifico"/>
              <a:ea typeface="Pacifico"/>
              <a:cs typeface="Pacifico"/>
              <a:sym typeface="Pacifico"/>
            </a:endParaRPr>
          </a:p>
        </p:txBody>
      </p:sp>
      <p:sp>
        <p:nvSpPr>
          <p:cNvPr id="237" name="Google Shape;237;p34"/>
          <p:cNvSpPr txBox="1"/>
          <p:nvPr/>
        </p:nvSpPr>
        <p:spPr>
          <a:xfrm>
            <a:off x="3440575" y="139025"/>
            <a:ext cx="5722800" cy="953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fichier AndroidManifest.xml</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238" name="Google Shape;238;p34"/>
          <p:cNvPicPr preferRelativeResize="0"/>
          <p:nvPr/>
        </p:nvPicPr>
        <p:blipFill>
          <a:blip r:embed="rId3">
            <a:alphaModFix/>
          </a:blip>
          <a:stretch>
            <a:fillRect/>
          </a:stretch>
        </p:blipFill>
        <p:spPr>
          <a:xfrm>
            <a:off x="59738" y="3038700"/>
            <a:ext cx="3135776" cy="1763874"/>
          </a:xfrm>
          <a:prstGeom prst="rect">
            <a:avLst/>
          </a:prstGeom>
          <a:noFill/>
          <a:ln>
            <a:noFill/>
          </a:ln>
        </p:spPr>
      </p:pic>
      <p:sp>
        <p:nvSpPr>
          <p:cNvPr id="239" name="Google Shape;239;p34"/>
          <p:cNvSpPr txBox="1"/>
          <p:nvPr/>
        </p:nvSpPr>
        <p:spPr>
          <a:xfrm>
            <a:off x="3440575" y="804900"/>
            <a:ext cx="5578800" cy="3533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b="1" lang="en">
                <a:solidFill>
                  <a:schemeClr val="dk2"/>
                </a:solidFill>
                <a:highlight>
                  <a:srgbClr val="F8F9FA"/>
                </a:highlight>
              </a:rPr>
              <a:t>Les données d'application peuvent être sauvegardées</a:t>
            </a:r>
            <a:endParaRPr b="1">
              <a:solidFill>
                <a:schemeClr val="dk2"/>
              </a:solidFill>
              <a:highlight>
                <a:srgbClr val="F8F9FA"/>
              </a:highlight>
            </a:endParaRPr>
          </a:p>
          <a:p>
            <a:pPr indent="0" lvl="0" marL="0" rtl="0" algn="l">
              <a:spcBef>
                <a:spcPts val="0"/>
              </a:spcBef>
              <a:spcAft>
                <a:spcPts val="0"/>
              </a:spcAft>
              <a:buNone/>
            </a:pPr>
            <a:r>
              <a:rPr b="1" lang="en">
                <a:solidFill>
                  <a:schemeClr val="dk2"/>
                </a:solidFill>
                <a:highlight>
                  <a:srgbClr val="F8F9FA"/>
                </a:highlight>
              </a:rPr>
              <a:t>[android:allowBackup=true] : </a:t>
            </a:r>
            <a:endParaRPr b="1">
              <a:solidFill>
                <a:schemeClr val="dk2"/>
              </a:solidFill>
              <a:highlight>
                <a:srgbClr val="F8F9FA"/>
              </a:highlight>
            </a:endParaRPr>
          </a:p>
          <a:p>
            <a:pPr indent="0" lvl="0" marL="0" rtl="0" algn="l">
              <a:spcBef>
                <a:spcPts val="0"/>
              </a:spcBef>
              <a:spcAft>
                <a:spcPts val="0"/>
              </a:spcAft>
              <a:buNone/>
            </a:pPr>
            <a:r>
              <a:rPr lang="en" sz="1100">
                <a:solidFill>
                  <a:srgbClr val="202124"/>
                </a:solidFill>
                <a:highlight>
                  <a:srgbClr val="F8F9FA"/>
                </a:highlight>
              </a:rPr>
              <a:t>Ce drapeau permet à quiconque de sauvegarder les données de votre application via adb. Il permet aux utilisateurs qui ont activé le débogage USB de copier les données d'application hors de l'appareil.</a:t>
            </a:r>
            <a:endParaRPr sz="1100">
              <a:solidFill>
                <a:srgbClr val="202124"/>
              </a:solidFill>
              <a:highlight>
                <a:srgbClr val="F8F9FA"/>
              </a:highlight>
            </a:endParaRPr>
          </a:p>
          <a:p>
            <a:pPr indent="0" lvl="0" marL="0" rtl="0" algn="l">
              <a:spcBef>
                <a:spcPts val="0"/>
              </a:spcBef>
              <a:spcAft>
                <a:spcPts val="0"/>
              </a:spcAft>
              <a:buNone/>
            </a:pPr>
            <a:r>
              <a:t/>
            </a:r>
            <a:endParaRPr b="1">
              <a:solidFill>
                <a:schemeClr val="dk2"/>
              </a:solidFill>
              <a:highlight>
                <a:srgbClr val="F8F9FA"/>
              </a:highlight>
            </a:endParaRPr>
          </a:p>
          <a:p>
            <a:pPr indent="-317500" lvl="0" marL="457200" marR="38100" rtl="0" algn="l">
              <a:lnSpc>
                <a:spcPct val="128571"/>
              </a:lnSpc>
              <a:spcBef>
                <a:spcPts val="0"/>
              </a:spcBef>
              <a:spcAft>
                <a:spcPts val="0"/>
              </a:spcAft>
              <a:buClr>
                <a:schemeClr val="dk2"/>
              </a:buClr>
              <a:buSzPts val="1400"/>
              <a:buChar char="●"/>
            </a:pPr>
            <a:r>
              <a:rPr b="1" lang="en">
                <a:solidFill>
                  <a:srgbClr val="202124"/>
                </a:solidFill>
                <a:highlight>
                  <a:srgbClr val="F8F9FA"/>
                </a:highlight>
              </a:rPr>
              <a:t>Le récepteur de diffusion (com.plugin.gcm.CordovaGCMBroadcastReceiver) est protégé par une autorisation, mais le niveau de protection de l'autorisation doit être vérifié :</a:t>
            </a:r>
            <a:endParaRPr b="1">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Un récepteur de diffusion se trouve être partagé avec d'autres applications sur l'appareil, le laissant ainsi accessible à toute autre application sur l'appareil. Il est protégé par une permission qui n'est pas définie dans l'application analysée. Par conséquent, le niveau de protection de l'autorisation doit être vérifié là où il est défini.</a:t>
            </a:r>
            <a:endParaRPr sz="1100">
              <a:solidFill>
                <a:srgbClr val="202124"/>
              </a:solidFill>
              <a:highlight>
                <a:srgbClr val="F8F9FA"/>
              </a:highlight>
            </a:endParaRPr>
          </a:p>
          <a:p>
            <a:pPr indent="0" lvl="0" marL="0" marR="38100" rtl="0" algn="l">
              <a:lnSpc>
                <a:spcPct val="128571"/>
              </a:lnSpc>
              <a:spcBef>
                <a:spcPts val="0"/>
              </a:spcBef>
              <a:spcAft>
                <a:spcPts val="0"/>
              </a:spcAft>
              <a:buNone/>
            </a:pPr>
            <a:r>
              <a:t/>
            </a:r>
            <a:endParaRPr b="1">
              <a:solidFill>
                <a:srgbClr val="202124"/>
              </a:solidFill>
              <a:highlight>
                <a:srgbClr val="F8F9FA"/>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3" name="Shape 243"/>
        <p:cNvGrpSpPr/>
        <p:nvPr/>
      </p:nvGrpSpPr>
      <p:grpSpPr>
        <a:xfrm>
          <a:off x="0" y="0"/>
          <a:ext cx="0" cy="0"/>
          <a:chOff x="0" y="0"/>
          <a:chExt cx="0" cy="0"/>
        </a:xfrm>
      </p:grpSpPr>
      <p:sp>
        <p:nvSpPr>
          <p:cNvPr id="244" name="Google Shape;244;p35"/>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Trade online with</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iforx</a:t>
            </a:r>
            <a:endParaRPr b="1" sz="3400">
              <a:solidFill>
                <a:schemeClr val="accent2"/>
              </a:solidFill>
              <a:latin typeface="Pacifico"/>
              <a:ea typeface="Pacifico"/>
              <a:cs typeface="Pacifico"/>
              <a:sym typeface="Pacifico"/>
            </a:endParaRPr>
          </a:p>
        </p:txBody>
      </p:sp>
      <p:sp>
        <p:nvSpPr>
          <p:cNvPr id="245" name="Google Shape;245;p35"/>
          <p:cNvSpPr txBox="1"/>
          <p:nvPr/>
        </p:nvSpPr>
        <p:spPr>
          <a:xfrm>
            <a:off x="3440575" y="139025"/>
            <a:ext cx="5722800" cy="953400"/>
          </a:xfrm>
          <a:prstGeom prst="rect">
            <a:avLst/>
          </a:prstGeom>
          <a:noFill/>
          <a:ln>
            <a:noFill/>
          </a:ln>
        </p:spPr>
        <p:txBody>
          <a:bodyPr anchorCtr="0" anchor="t" bIns="91425" lIns="91425" spcFirstLastPara="1" rIns="91425" wrap="square" tIns="91425">
            <a:normAutofit fontScale="925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fichier des permissions de l’application</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246" name="Google Shape;246;p35"/>
          <p:cNvPicPr preferRelativeResize="0"/>
          <p:nvPr/>
        </p:nvPicPr>
        <p:blipFill>
          <a:blip r:embed="rId3">
            <a:alphaModFix/>
          </a:blip>
          <a:stretch>
            <a:fillRect/>
          </a:stretch>
        </p:blipFill>
        <p:spPr>
          <a:xfrm>
            <a:off x="59738" y="3038700"/>
            <a:ext cx="3135776" cy="1763874"/>
          </a:xfrm>
          <a:prstGeom prst="rect">
            <a:avLst/>
          </a:prstGeom>
          <a:noFill/>
          <a:ln>
            <a:noFill/>
          </a:ln>
        </p:spPr>
      </p:pic>
      <p:pic>
        <p:nvPicPr>
          <p:cNvPr id="247" name="Google Shape;247;p35"/>
          <p:cNvPicPr preferRelativeResize="0"/>
          <p:nvPr/>
        </p:nvPicPr>
        <p:blipFill>
          <a:blip r:embed="rId4">
            <a:alphaModFix/>
          </a:blip>
          <a:stretch>
            <a:fillRect/>
          </a:stretch>
        </p:blipFill>
        <p:spPr>
          <a:xfrm>
            <a:off x="3278925" y="880325"/>
            <a:ext cx="5884450" cy="331000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1" name="Shape 251"/>
        <p:cNvGrpSpPr/>
        <p:nvPr/>
      </p:nvGrpSpPr>
      <p:grpSpPr>
        <a:xfrm>
          <a:off x="0" y="0"/>
          <a:ext cx="0" cy="0"/>
          <a:chOff x="0" y="0"/>
          <a:chExt cx="0" cy="0"/>
        </a:xfrm>
      </p:grpSpPr>
      <p:sp>
        <p:nvSpPr>
          <p:cNvPr id="252" name="Google Shape;252;p36"/>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Trade online with</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iforx</a:t>
            </a:r>
            <a:endParaRPr b="1" sz="3400">
              <a:solidFill>
                <a:schemeClr val="accent2"/>
              </a:solidFill>
              <a:latin typeface="Pacifico"/>
              <a:ea typeface="Pacifico"/>
              <a:cs typeface="Pacifico"/>
              <a:sym typeface="Pacifico"/>
            </a:endParaRPr>
          </a:p>
        </p:txBody>
      </p:sp>
      <p:sp>
        <p:nvSpPr>
          <p:cNvPr id="253" name="Google Shape;253;p36"/>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fichier des permissions de l’application</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254" name="Google Shape;254;p36"/>
          <p:cNvPicPr preferRelativeResize="0"/>
          <p:nvPr/>
        </p:nvPicPr>
        <p:blipFill>
          <a:blip r:embed="rId3">
            <a:alphaModFix/>
          </a:blip>
          <a:stretch>
            <a:fillRect/>
          </a:stretch>
        </p:blipFill>
        <p:spPr>
          <a:xfrm>
            <a:off x="59738" y="3038700"/>
            <a:ext cx="3135776" cy="1763874"/>
          </a:xfrm>
          <a:prstGeom prst="rect">
            <a:avLst/>
          </a:prstGeom>
          <a:noFill/>
          <a:ln>
            <a:noFill/>
          </a:ln>
        </p:spPr>
      </p:pic>
      <p:sp>
        <p:nvSpPr>
          <p:cNvPr id="255" name="Google Shape;255;p36"/>
          <p:cNvSpPr txBox="1"/>
          <p:nvPr/>
        </p:nvSpPr>
        <p:spPr>
          <a:xfrm>
            <a:off x="3440575" y="804900"/>
            <a:ext cx="5578800" cy="43626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Char char="●"/>
            </a:pPr>
            <a:r>
              <a:rPr b="1" lang="en" sz="1200">
                <a:solidFill>
                  <a:schemeClr val="dk2"/>
                </a:solidFill>
                <a:highlight>
                  <a:srgbClr val="F8F9FA"/>
                </a:highlight>
              </a:rPr>
              <a:t>android.permission.ACCESS_NETWORK_STATE</a:t>
            </a:r>
            <a:r>
              <a:rPr b="1" lang="en" sz="1200">
                <a:solidFill>
                  <a:schemeClr val="dk2"/>
                </a:solidFill>
                <a:highlight>
                  <a:srgbClr val="F8F9FA"/>
                </a:highlight>
              </a:rPr>
              <a:t>:Permission normal </a:t>
            </a:r>
            <a:endParaRPr b="1" sz="1200">
              <a:solidFill>
                <a:schemeClr val="dk2"/>
              </a:solidFill>
              <a:highlight>
                <a:srgbClr val="F8F9FA"/>
              </a:highlight>
            </a:endParaRPr>
          </a:p>
          <a:p>
            <a:pPr indent="0" lvl="0" marL="0" rtl="0" algn="l">
              <a:spcBef>
                <a:spcPts val="0"/>
              </a:spcBef>
              <a:spcAft>
                <a:spcPts val="0"/>
              </a:spcAft>
              <a:buNone/>
            </a:pPr>
            <a:r>
              <a:rPr lang="en" sz="1100">
                <a:solidFill>
                  <a:srgbClr val="202124"/>
                </a:solidFill>
                <a:highlight>
                  <a:srgbClr val="F8F9FA"/>
                </a:highlight>
              </a:rPr>
              <a:t>Permet à une application d'afficher l'état de tous les réseaux.</a:t>
            </a:r>
            <a:endParaRPr sz="1100">
              <a:solidFill>
                <a:srgbClr val="202124"/>
              </a:solidFill>
              <a:highlight>
                <a:srgbClr val="F8F9FA"/>
              </a:highlight>
            </a:endParaRPr>
          </a:p>
          <a:p>
            <a:pPr indent="-304800" lvl="0" marL="457200" marR="38100" rtl="0" algn="l">
              <a:lnSpc>
                <a:spcPct val="128571"/>
              </a:lnSpc>
              <a:spcBef>
                <a:spcPts val="0"/>
              </a:spcBef>
              <a:spcAft>
                <a:spcPts val="0"/>
              </a:spcAft>
              <a:buClr>
                <a:schemeClr val="dk2"/>
              </a:buClr>
              <a:buSzPts val="1200"/>
              <a:buChar char="●"/>
            </a:pPr>
            <a:r>
              <a:rPr b="1" lang="en" sz="1200">
                <a:solidFill>
                  <a:srgbClr val="202124"/>
                </a:solidFill>
                <a:highlight>
                  <a:srgbClr val="F8F9FA"/>
                </a:highlight>
              </a:rPr>
              <a:t>android.permission.ACCESS_WIFI_STATE</a:t>
            </a:r>
            <a:r>
              <a:rPr b="1" lang="en" sz="1200">
                <a:solidFill>
                  <a:srgbClr val="202124"/>
                </a:solidFill>
                <a:highlight>
                  <a:srgbClr val="F8F9FA"/>
                </a:highlight>
              </a:rPr>
              <a:t> :Permission normal</a:t>
            </a:r>
            <a:endParaRPr b="1" sz="12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Permet à une application d'afficher les informations sur l'état du Wi-Fi.</a:t>
            </a:r>
            <a:endParaRPr sz="1100">
              <a:solidFill>
                <a:srgbClr val="202124"/>
              </a:solidFill>
              <a:highlight>
                <a:srgbClr val="F8F9FA"/>
              </a:highlight>
            </a:endParaRPr>
          </a:p>
          <a:p>
            <a:pPr indent="-304800" lvl="0" marL="457200" marR="38100" rtl="0" algn="l">
              <a:lnSpc>
                <a:spcPct val="128571"/>
              </a:lnSpc>
              <a:spcBef>
                <a:spcPts val="0"/>
              </a:spcBef>
              <a:spcAft>
                <a:spcPts val="0"/>
              </a:spcAft>
              <a:buClr>
                <a:schemeClr val="dk2"/>
              </a:buClr>
              <a:buSzPts val="1200"/>
              <a:buChar char="●"/>
            </a:pPr>
            <a:r>
              <a:rPr b="1" lang="en" sz="1200">
                <a:solidFill>
                  <a:srgbClr val="202124"/>
                </a:solidFill>
                <a:highlight>
                  <a:srgbClr val="F8F9FA"/>
                </a:highlight>
              </a:rPr>
              <a:t>android.permission.GET_TASKS :Permission Dangereuse</a:t>
            </a:r>
            <a:endParaRPr b="1" sz="12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Permet à l'application de récupérer des informations sur les tâches en cours et récemment en cours d'exécution. Peut permettre à des applications malveillantes de découvrir des informations privées sur d'autres applications.</a:t>
            </a:r>
            <a:endParaRPr sz="1100">
              <a:solidFill>
                <a:srgbClr val="202124"/>
              </a:solidFill>
              <a:highlight>
                <a:srgbClr val="F8F9FA"/>
              </a:highlight>
            </a:endParaRPr>
          </a:p>
          <a:p>
            <a:pPr indent="-304800" lvl="0" marL="457200" marR="38100" rtl="0" algn="l">
              <a:lnSpc>
                <a:spcPct val="128571"/>
              </a:lnSpc>
              <a:spcBef>
                <a:spcPts val="0"/>
              </a:spcBef>
              <a:spcAft>
                <a:spcPts val="0"/>
              </a:spcAft>
              <a:buClr>
                <a:schemeClr val="dk2"/>
              </a:buClr>
              <a:buSzPts val="1200"/>
              <a:buChar char="●"/>
            </a:pPr>
            <a:r>
              <a:rPr b="1" lang="en" sz="1200">
                <a:solidFill>
                  <a:srgbClr val="202124"/>
                </a:solidFill>
                <a:highlight>
                  <a:srgbClr val="F8F9FA"/>
                </a:highlight>
              </a:rPr>
              <a:t>android.permission.READ_PHONE_STATE :Permission Dangereuse</a:t>
            </a:r>
            <a:endParaRPr b="1" sz="12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Permet à l'application d'accéder aux fonctionnalités téléphoniques de l'appareil. Une application avec cette autorisation peut déterminer le numéro de téléphone et le numéro de série de ce téléphone, si un appel est actif, le numéro auquel l'appel est connecté, etc.</a:t>
            </a:r>
            <a:endParaRPr sz="1100">
              <a:solidFill>
                <a:srgbClr val="202124"/>
              </a:solidFill>
              <a:highlight>
                <a:srgbClr val="F8F9FA"/>
              </a:highlight>
            </a:endParaRPr>
          </a:p>
          <a:p>
            <a:pPr indent="0" lvl="0" marL="0" marR="38100" rtl="0" algn="l">
              <a:lnSpc>
                <a:spcPct val="128571"/>
              </a:lnSpc>
              <a:spcBef>
                <a:spcPts val="0"/>
              </a:spcBef>
              <a:spcAft>
                <a:spcPts val="0"/>
              </a:spcAft>
              <a:buNone/>
            </a:pPr>
            <a:r>
              <a:t/>
            </a:r>
            <a:endParaRPr sz="1100">
              <a:solidFill>
                <a:srgbClr val="202124"/>
              </a:solidFill>
              <a:highlight>
                <a:srgbClr val="F8F9FA"/>
              </a:highlight>
            </a:endParaRPr>
          </a:p>
          <a:p>
            <a:pPr indent="0" lvl="0" marL="0" marR="38100" rtl="0" algn="l">
              <a:lnSpc>
                <a:spcPct val="128571"/>
              </a:lnSpc>
              <a:spcBef>
                <a:spcPts val="0"/>
              </a:spcBef>
              <a:spcAft>
                <a:spcPts val="0"/>
              </a:spcAft>
              <a:buNone/>
            </a:pPr>
            <a:r>
              <a:t/>
            </a:r>
            <a:endParaRPr sz="1200">
              <a:solidFill>
                <a:srgbClr val="202124"/>
              </a:solidFill>
              <a:highlight>
                <a:srgbClr val="F8F9FA"/>
              </a:highlight>
            </a:endParaRPr>
          </a:p>
          <a:p>
            <a:pPr indent="0" lvl="0" marL="0" marR="38100" rtl="0" algn="l">
              <a:lnSpc>
                <a:spcPct val="128571"/>
              </a:lnSpc>
              <a:spcBef>
                <a:spcPts val="0"/>
              </a:spcBef>
              <a:spcAft>
                <a:spcPts val="0"/>
              </a:spcAft>
              <a:buNone/>
            </a:pPr>
            <a:r>
              <a:t/>
            </a:r>
            <a:endParaRPr b="1">
              <a:solidFill>
                <a:srgbClr val="202124"/>
              </a:solidFill>
              <a:highlight>
                <a:srgbClr val="F8F9FA"/>
              </a:highlight>
            </a:endParaRPr>
          </a:p>
          <a:p>
            <a:pPr indent="0" lvl="0" marL="0" marR="38100" rtl="0" algn="l">
              <a:lnSpc>
                <a:spcPct val="128571"/>
              </a:lnSpc>
              <a:spcBef>
                <a:spcPts val="0"/>
              </a:spcBef>
              <a:spcAft>
                <a:spcPts val="0"/>
              </a:spcAft>
              <a:buNone/>
            </a:pPr>
            <a:r>
              <a:t/>
            </a:r>
            <a:endParaRPr b="1">
              <a:solidFill>
                <a:srgbClr val="202124"/>
              </a:solidFill>
              <a:highlight>
                <a:srgbClr val="F8F9FA"/>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sp>
        <p:nvSpPr>
          <p:cNvPr id="260" name="Google Shape;260;p37"/>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Trade online with</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iforx</a:t>
            </a:r>
            <a:endParaRPr b="1" sz="3400">
              <a:solidFill>
                <a:schemeClr val="accent2"/>
              </a:solidFill>
              <a:latin typeface="Pacifico"/>
              <a:ea typeface="Pacifico"/>
              <a:cs typeface="Pacifico"/>
              <a:sym typeface="Pacifico"/>
            </a:endParaRPr>
          </a:p>
        </p:txBody>
      </p:sp>
      <p:sp>
        <p:nvSpPr>
          <p:cNvPr id="261" name="Google Shape;261;p37"/>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fichier des permissions de l’application</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262" name="Google Shape;262;p37"/>
          <p:cNvPicPr preferRelativeResize="0"/>
          <p:nvPr/>
        </p:nvPicPr>
        <p:blipFill>
          <a:blip r:embed="rId3">
            <a:alphaModFix/>
          </a:blip>
          <a:stretch>
            <a:fillRect/>
          </a:stretch>
        </p:blipFill>
        <p:spPr>
          <a:xfrm>
            <a:off x="59738" y="3038700"/>
            <a:ext cx="3135776" cy="1763874"/>
          </a:xfrm>
          <a:prstGeom prst="rect">
            <a:avLst/>
          </a:prstGeom>
          <a:noFill/>
          <a:ln>
            <a:noFill/>
          </a:ln>
        </p:spPr>
      </p:pic>
      <p:sp>
        <p:nvSpPr>
          <p:cNvPr id="263" name="Google Shape;263;p37"/>
          <p:cNvSpPr txBox="1"/>
          <p:nvPr/>
        </p:nvSpPr>
        <p:spPr>
          <a:xfrm>
            <a:off x="3440575" y="804900"/>
            <a:ext cx="5578800" cy="23967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Char char="●"/>
            </a:pPr>
            <a:r>
              <a:rPr b="1" lang="en" sz="1200">
                <a:solidFill>
                  <a:schemeClr val="dk2"/>
                </a:solidFill>
                <a:highlight>
                  <a:srgbClr val="F8F9FA"/>
                </a:highlight>
              </a:rPr>
              <a:t>android.permission.WAKE_LOCK</a:t>
            </a:r>
            <a:r>
              <a:rPr b="1" lang="en" sz="1200">
                <a:solidFill>
                  <a:schemeClr val="dk2"/>
                </a:solidFill>
                <a:highlight>
                  <a:srgbClr val="F8F9FA"/>
                </a:highlight>
              </a:rPr>
              <a:t>:Permission normal </a:t>
            </a:r>
            <a:endParaRPr b="1" sz="1200">
              <a:solidFill>
                <a:schemeClr val="dk2"/>
              </a:solidFill>
              <a:highlight>
                <a:srgbClr val="F8F9FA"/>
              </a:highlight>
            </a:endParaRPr>
          </a:p>
          <a:p>
            <a:pPr indent="0" lvl="0" marL="0" rtl="0" algn="l">
              <a:spcBef>
                <a:spcPts val="0"/>
              </a:spcBef>
              <a:spcAft>
                <a:spcPts val="0"/>
              </a:spcAft>
              <a:buNone/>
            </a:pPr>
            <a:r>
              <a:rPr lang="en" sz="1100">
                <a:solidFill>
                  <a:srgbClr val="202124"/>
                </a:solidFill>
                <a:highlight>
                  <a:srgbClr val="F8F9FA"/>
                </a:highlight>
              </a:rPr>
              <a:t>Permet à une application d'empêcher le téléphone de se mettre en veille.</a:t>
            </a:r>
            <a:endParaRPr sz="1100">
              <a:solidFill>
                <a:srgbClr val="202124"/>
              </a:solidFill>
              <a:highlight>
                <a:srgbClr val="F8F9FA"/>
              </a:highlight>
            </a:endParaRPr>
          </a:p>
          <a:p>
            <a:pPr indent="-304800" lvl="0" marL="457200" marR="38100" rtl="0" algn="l">
              <a:lnSpc>
                <a:spcPct val="128571"/>
              </a:lnSpc>
              <a:spcBef>
                <a:spcPts val="0"/>
              </a:spcBef>
              <a:spcAft>
                <a:spcPts val="0"/>
              </a:spcAft>
              <a:buClr>
                <a:schemeClr val="dk2"/>
              </a:buClr>
              <a:buSzPts val="1200"/>
              <a:buChar char="●"/>
            </a:pPr>
            <a:r>
              <a:rPr b="1" lang="en" sz="1200">
                <a:solidFill>
                  <a:srgbClr val="202124"/>
                </a:solidFill>
                <a:highlight>
                  <a:srgbClr val="F8F9FA"/>
                </a:highlight>
              </a:rPr>
              <a:t>android.permission.WRITE_EXTERNAL_STORAGE</a:t>
            </a:r>
            <a:r>
              <a:rPr b="1" lang="en" sz="1200">
                <a:solidFill>
                  <a:srgbClr val="202124"/>
                </a:solidFill>
                <a:highlight>
                  <a:srgbClr val="F8F9FA"/>
                </a:highlight>
              </a:rPr>
              <a:t>:Permission Dangereuse</a:t>
            </a:r>
            <a:endParaRPr b="1" sz="12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Permet à une application d'écrire sur un stockage externe.</a:t>
            </a:r>
            <a:endParaRPr sz="1100">
              <a:solidFill>
                <a:srgbClr val="202124"/>
              </a:solidFill>
              <a:highlight>
                <a:srgbClr val="F8F9FA"/>
              </a:highlight>
            </a:endParaRPr>
          </a:p>
          <a:p>
            <a:pPr indent="0" lvl="0" marL="0" marR="38100" rtl="0" algn="l">
              <a:lnSpc>
                <a:spcPct val="128571"/>
              </a:lnSpc>
              <a:spcBef>
                <a:spcPts val="0"/>
              </a:spcBef>
              <a:spcAft>
                <a:spcPts val="0"/>
              </a:spcAft>
              <a:buNone/>
            </a:pPr>
            <a:r>
              <a:t/>
            </a:r>
            <a:endParaRPr sz="1100">
              <a:solidFill>
                <a:srgbClr val="202124"/>
              </a:solidFill>
              <a:highlight>
                <a:srgbClr val="F8F9FA"/>
              </a:highlight>
            </a:endParaRPr>
          </a:p>
          <a:p>
            <a:pPr indent="0" lvl="0" marL="0" marR="38100" rtl="0" algn="l">
              <a:lnSpc>
                <a:spcPct val="128571"/>
              </a:lnSpc>
              <a:spcBef>
                <a:spcPts val="0"/>
              </a:spcBef>
              <a:spcAft>
                <a:spcPts val="0"/>
              </a:spcAft>
              <a:buNone/>
            </a:pPr>
            <a:r>
              <a:t/>
            </a:r>
            <a:endParaRPr sz="1100">
              <a:solidFill>
                <a:srgbClr val="202124"/>
              </a:solidFill>
              <a:highlight>
                <a:srgbClr val="F8F9FA"/>
              </a:highlight>
            </a:endParaRPr>
          </a:p>
          <a:p>
            <a:pPr indent="0" lvl="0" marL="0" marR="38100" rtl="0" algn="l">
              <a:lnSpc>
                <a:spcPct val="128571"/>
              </a:lnSpc>
              <a:spcBef>
                <a:spcPts val="0"/>
              </a:spcBef>
              <a:spcAft>
                <a:spcPts val="0"/>
              </a:spcAft>
              <a:buNone/>
            </a:pPr>
            <a:r>
              <a:t/>
            </a:r>
            <a:endParaRPr sz="1200">
              <a:solidFill>
                <a:srgbClr val="202124"/>
              </a:solidFill>
              <a:highlight>
                <a:srgbClr val="F8F9FA"/>
              </a:highlight>
            </a:endParaRPr>
          </a:p>
          <a:p>
            <a:pPr indent="0" lvl="0" marL="0" marR="38100" rtl="0" algn="l">
              <a:lnSpc>
                <a:spcPct val="128571"/>
              </a:lnSpc>
              <a:spcBef>
                <a:spcPts val="0"/>
              </a:spcBef>
              <a:spcAft>
                <a:spcPts val="0"/>
              </a:spcAft>
              <a:buNone/>
            </a:pPr>
            <a:r>
              <a:t/>
            </a:r>
            <a:endParaRPr b="1">
              <a:solidFill>
                <a:srgbClr val="202124"/>
              </a:solidFill>
              <a:highlight>
                <a:srgbClr val="F8F9FA"/>
              </a:highlight>
            </a:endParaRPr>
          </a:p>
          <a:p>
            <a:pPr indent="0" lvl="0" marL="0" marR="38100" rtl="0" algn="l">
              <a:lnSpc>
                <a:spcPct val="128571"/>
              </a:lnSpc>
              <a:spcBef>
                <a:spcPts val="0"/>
              </a:spcBef>
              <a:spcAft>
                <a:spcPts val="0"/>
              </a:spcAft>
              <a:buNone/>
            </a:pPr>
            <a:r>
              <a:t/>
            </a:r>
            <a:endParaRPr b="1">
              <a:solidFill>
                <a:srgbClr val="202124"/>
              </a:solidFill>
              <a:highlight>
                <a:srgbClr val="F8F9FA"/>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7" name="Shape 267"/>
        <p:cNvGrpSpPr/>
        <p:nvPr/>
      </p:nvGrpSpPr>
      <p:grpSpPr>
        <a:xfrm>
          <a:off x="0" y="0"/>
          <a:ext cx="0" cy="0"/>
          <a:chOff x="0" y="0"/>
          <a:chExt cx="0" cy="0"/>
        </a:xfrm>
      </p:grpSpPr>
      <p:sp>
        <p:nvSpPr>
          <p:cNvPr id="268" name="Google Shape;268;p38"/>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Trade online with</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iforx</a:t>
            </a:r>
            <a:endParaRPr b="1" sz="3400">
              <a:solidFill>
                <a:schemeClr val="accent2"/>
              </a:solidFill>
              <a:latin typeface="Pacifico"/>
              <a:ea typeface="Pacifico"/>
              <a:cs typeface="Pacifico"/>
              <a:sym typeface="Pacifico"/>
            </a:endParaRPr>
          </a:p>
        </p:txBody>
      </p:sp>
      <p:sp>
        <p:nvSpPr>
          <p:cNvPr id="269" name="Google Shape;269;p38"/>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Certificat de signature </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270" name="Google Shape;270;p38"/>
          <p:cNvPicPr preferRelativeResize="0"/>
          <p:nvPr/>
        </p:nvPicPr>
        <p:blipFill>
          <a:blip r:embed="rId3">
            <a:alphaModFix/>
          </a:blip>
          <a:stretch>
            <a:fillRect/>
          </a:stretch>
        </p:blipFill>
        <p:spPr>
          <a:xfrm>
            <a:off x="59738" y="3038700"/>
            <a:ext cx="3135776" cy="1763874"/>
          </a:xfrm>
          <a:prstGeom prst="rect">
            <a:avLst/>
          </a:prstGeom>
          <a:noFill/>
          <a:ln>
            <a:noFill/>
          </a:ln>
        </p:spPr>
      </p:pic>
      <p:pic>
        <p:nvPicPr>
          <p:cNvPr id="271" name="Google Shape;271;p38"/>
          <p:cNvPicPr preferRelativeResize="0"/>
          <p:nvPr/>
        </p:nvPicPr>
        <p:blipFill>
          <a:blip r:embed="rId4">
            <a:alphaModFix/>
          </a:blip>
          <a:stretch>
            <a:fillRect/>
          </a:stretch>
        </p:blipFill>
        <p:spPr>
          <a:xfrm>
            <a:off x="3287175" y="984475"/>
            <a:ext cx="5856826" cy="329444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5" name="Shape 275"/>
        <p:cNvGrpSpPr/>
        <p:nvPr/>
      </p:nvGrpSpPr>
      <p:grpSpPr>
        <a:xfrm>
          <a:off x="0" y="0"/>
          <a:ext cx="0" cy="0"/>
          <a:chOff x="0" y="0"/>
          <a:chExt cx="0" cy="0"/>
        </a:xfrm>
      </p:grpSpPr>
      <p:sp>
        <p:nvSpPr>
          <p:cNvPr id="276" name="Google Shape;276;p39"/>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Trade online with</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iforx</a:t>
            </a:r>
            <a:endParaRPr b="1" sz="3400">
              <a:solidFill>
                <a:schemeClr val="accent2"/>
              </a:solidFill>
              <a:latin typeface="Pacifico"/>
              <a:ea typeface="Pacifico"/>
              <a:cs typeface="Pacifico"/>
              <a:sym typeface="Pacifico"/>
            </a:endParaRPr>
          </a:p>
        </p:txBody>
      </p:sp>
      <p:sp>
        <p:nvSpPr>
          <p:cNvPr id="277" name="Google Shape;277;p39"/>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code</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278" name="Google Shape;278;p39"/>
          <p:cNvPicPr preferRelativeResize="0"/>
          <p:nvPr/>
        </p:nvPicPr>
        <p:blipFill>
          <a:blip r:embed="rId3">
            <a:alphaModFix/>
          </a:blip>
          <a:stretch>
            <a:fillRect/>
          </a:stretch>
        </p:blipFill>
        <p:spPr>
          <a:xfrm>
            <a:off x="59738" y="3038700"/>
            <a:ext cx="3135776" cy="1763874"/>
          </a:xfrm>
          <a:prstGeom prst="rect">
            <a:avLst/>
          </a:prstGeom>
          <a:noFill/>
          <a:ln>
            <a:noFill/>
          </a:ln>
        </p:spPr>
      </p:pic>
      <p:sp>
        <p:nvSpPr>
          <p:cNvPr id="279" name="Google Shape;279;p39"/>
          <p:cNvSpPr txBox="1"/>
          <p:nvPr/>
        </p:nvSpPr>
        <p:spPr>
          <a:xfrm>
            <a:off x="3378625" y="516375"/>
            <a:ext cx="5722800" cy="12249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 sz="1100">
                <a:solidFill>
                  <a:srgbClr val="202124"/>
                </a:solidFill>
                <a:highlight>
                  <a:srgbClr val="F8F9FA"/>
                </a:highlight>
              </a:rPr>
              <a:t>Les fichiers peuvent contenir des informations sensibles codées en dur telles que des noms d'utilisateur, des mots de passe, des clés, etc.</a:t>
            </a:r>
            <a:endParaRPr sz="1100">
              <a:solidFill>
                <a:srgbClr val="202124"/>
              </a:solidFill>
              <a:highlight>
                <a:srgbClr val="F8F9FA"/>
              </a:highlight>
            </a:endParaRPr>
          </a:p>
          <a:p>
            <a:pPr indent="0" lvl="0" marL="0" marR="38100" rtl="0" algn="l">
              <a:lnSpc>
                <a:spcPct val="128571"/>
              </a:lnSpc>
              <a:spcBef>
                <a:spcPts val="0"/>
              </a:spcBef>
              <a:spcAft>
                <a:spcPts val="0"/>
              </a:spcAft>
              <a:buNone/>
            </a:pPr>
            <a:r>
              <a:rPr b="1" lang="en" sz="1100"/>
              <a:t>Vulnirabilité :</a:t>
            </a:r>
            <a:r>
              <a:rPr lang="en" sz="1100">
                <a:solidFill>
                  <a:srgbClr val="202124"/>
                </a:solidFill>
                <a:highlight>
                  <a:srgbClr val="F8F9FA"/>
                </a:highlight>
              </a:rPr>
              <a:t>t stocke des informations sensibles en texte clair dans une ressource qui pourrait être accessible à une autre sphère de contrôle.</a:t>
            </a:r>
            <a:endParaRPr sz="11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Fichier : </a:t>
            </a:r>
            <a:r>
              <a:rPr lang="en" sz="1100">
                <a:solidFill>
                  <a:srgbClr val="202124"/>
                </a:solidFill>
              </a:rPr>
              <a:t>com/tapstream</a:t>
            </a:r>
            <a:endParaRPr sz="1100">
              <a:solidFill>
                <a:srgbClr val="202124"/>
              </a:solidFill>
            </a:endParaRPr>
          </a:p>
        </p:txBody>
      </p:sp>
      <p:pic>
        <p:nvPicPr>
          <p:cNvPr id="280" name="Google Shape;280;p39"/>
          <p:cNvPicPr preferRelativeResize="0"/>
          <p:nvPr/>
        </p:nvPicPr>
        <p:blipFill rotWithShape="1">
          <a:blip r:embed="rId4">
            <a:alphaModFix/>
          </a:blip>
          <a:srcRect b="0" l="0" r="37818" t="0"/>
          <a:stretch/>
        </p:blipFill>
        <p:spPr>
          <a:xfrm>
            <a:off x="3289275" y="2257875"/>
            <a:ext cx="5854723" cy="28321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4" name="Shape 284"/>
        <p:cNvGrpSpPr/>
        <p:nvPr/>
      </p:nvGrpSpPr>
      <p:grpSpPr>
        <a:xfrm>
          <a:off x="0" y="0"/>
          <a:ext cx="0" cy="0"/>
          <a:chOff x="0" y="0"/>
          <a:chExt cx="0" cy="0"/>
        </a:xfrm>
      </p:grpSpPr>
      <p:sp>
        <p:nvSpPr>
          <p:cNvPr id="285" name="Google Shape;285;p40"/>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Trade online with</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iforx</a:t>
            </a:r>
            <a:endParaRPr b="1" sz="3400">
              <a:solidFill>
                <a:schemeClr val="accent2"/>
              </a:solidFill>
              <a:latin typeface="Pacifico"/>
              <a:ea typeface="Pacifico"/>
              <a:cs typeface="Pacifico"/>
              <a:sym typeface="Pacifico"/>
            </a:endParaRPr>
          </a:p>
        </p:txBody>
      </p:sp>
      <p:sp>
        <p:nvSpPr>
          <p:cNvPr id="286" name="Google Shape;286;p40"/>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code</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287" name="Google Shape;287;p40"/>
          <p:cNvPicPr preferRelativeResize="0"/>
          <p:nvPr/>
        </p:nvPicPr>
        <p:blipFill>
          <a:blip r:embed="rId3">
            <a:alphaModFix/>
          </a:blip>
          <a:stretch>
            <a:fillRect/>
          </a:stretch>
        </p:blipFill>
        <p:spPr>
          <a:xfrm>
            <a:off x="59738" y="3038700"/>
            <a:ext cx="3135776" cy="1763874"/>
          </a:xfrm>
          <a:prstGeom prst="rect">
            <a:avLst/>
          </a:prstGeom>
          <a:noFill/>
          <a:ln>
            <a:noFill/>
          </a:ln>
        </p:spPr>
      </p:pic>
      <p:sp>
        <p:nvSpPr>
          <p:cNvPr id="288" name="Google Shape;288;p40"/>
          <p:cNvSpPr txBox="1"/>
          <p:nvPr/>
        </p:nvSpPr>
        <p:spPr>
          <a:xfrm>
            <a:off x="3369575" y="587250"/>
            <a:ext cx="5722800" cy="15810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 sz="1000">
                <a:solidFill>
                  <a:srgbClr val="202124"/>
                </a:solidFill>
                <a:highlight>
                  <a:srgbClr val="F8F9FA"/>
                </a:highlight>
              </a:rPr>
              <a:t>Les fichiers peuvent contenir des informations sensibles codées en dur telles que des noms d'utilisateur, des mots de passe, des clés, etc.</a:t>
            </a:r>
            <a:endParaRPr sz="1000">
              <a:solidFill>
                <a:srgbClr val="202124"/>
              </a:solidFill>
              <a:highlight>
                <a:srgbClr val="F8F9FA"/>
              </a:highlight>
            </a:endParaRPr>
          </a:p>
          <a:p>
            <a:pPr indent="0" lvl="0" marL="0" marR="38100" rtl="0" algn="l">
              <a:lnSpc>
                <a:spcPct val="128571"/>
              </a:lnSpc>
              <a:spcBef>
                <a:spcPts val="0"/>
              </a:spcBef>
              <a:spcAft>
                <a:spcPts val="0"/>
              </a:spcAft>
              <a:buNone/>
            </a:pPr>
            <a:r>
              <a:rPr b="1" lang="en" sz="1000"/>
              <a:t>Vulnirabilité : </a:t>
            </a:r>
            <a:r>
              <a:rPr lang="en" sz="1000">
                <a:solidFill>
                  <a:srgbClr val="202124"/>
                </a:solidFill>
                <a:highlight>
                  <a:srgbClr val="F8F9FA"/>
                </a:highlight>
              </a:rPr>
              <a:t>généralement l'application ciblée à partir d'un magasin d'applications et l'analyse dans son propre environnement local à l'aide d'une suite d'outils différents.</a:t>
            </a:r>
            <a:endParaRPr sz="1000">
              <a:solidFill>
                <a:srgbClr val="202124"/>
              </a:solidFill>
              <a:highlight>
                <a:srgbClr val="F8F9FA"/>
              </a:highlight>
            </a:endParaRPr>
          </a:p>
          <a:p>
            <a:pPr indent="0" lvl="0" marL="0" marR="38100" rtl="0" algn="l">
              <a:lnSpc>
                <a:spcPct val="128571"/>
              </a:lnSpc>
              <a:spcBef>
                <a:spcPts val="0"/>
              </a:spcBef>
              <a:spcAft>
                <a:spcPts val="0"/>
              </a:spcAft>
              <a:buNone/>
            </a:pPr>
            <a:r>
              <a:rPr lang="en" sz="1000">
                <a:solidFill>
                  <a:srgbClr val="202124"/>
                </a:solidFill>
                <a:highlight>
                  <a:srgbClr val="F8F9FA"/>
                </a:highlight>
              </a:rPr>
              <a:t>fichier : </a:t>
            </a:r>
            <a:r>
              <a:rPr lang="en" sz="1100">
                <a:solidFill>
                  <a:srgbClr val="202124"/>
                </a:solidFill>
              </a:rPr>
              <a:t>/sdk/AdvertisingIdFetcher.java</a:t>
            </a:r>
            <a:endParaRPr sz="1000">
              <a:solidFill>
                <a:srgbClr val="202124"/>
              </a:solidFill>
              <a:highlight>
                <a:srgbClr val="F8F9FA"/>
              </a:highlight>
            </a:endParaRPr>
          </a:p>
          <a:p>
            <a:pPr indent="0" lvl="0" marL="0" marR="38100" rtl="0" algn="l">
              <a:lnSpc>
                <a:spcPct val="128571"/>
              </a:lnSpc>
              <a:spcBef>
                <a:spcPts val="0"/>
              </a:spcBef>
              <a:spcAft>
                <a:spcPts val="0"/>
              </a:spcAft>
              <a:buNone/>
            </a:pPr>
            <a:r>
              <a:t/>
            </a:r>
            <a:endParaRPr sz="1100"/>
          </a:p>
          <a:p>
            <a:pPr indent="0" lvl="0" marL="0" marR="38100" rtl="0" algn="l">
              <a:lnSpc>
                <a:spcPct val="128571"/>
              </a:lnSpc>
              <a:spcBef>
                <a:spcPts val="0"/>
              </a:spcBef>
              <a:spcAft>
                <a:spcPts val="0"/>
              </a:spcAft>
              <a:buNone/>
            </a:pPr>
            <a:r>
              <a:rPr lang="en" sz="1100"/>
              <a:t>               </a:t>
            </a:r>
            <a:endParaRPr sz="1100">
              <a:solidFill>
                <a:srgbClr val="202124"/>
              </a:solidFill>
              <a:highlight>
                <a:srgbClr val="F8F9FA"/>
              </a:highlight>
            </a:endParaRPr>
          </a:p>
        </p:txBody>
      </p:sp>
      <p:pic>
        <p:nvPicPr>
          <p:cNvPr id="289" name="Google Shape;289;p40"/>
          <p:cNvPicPr preferRelativeResize="0"/>
          <p:nvPr/>
        </p:nvPicPr>
        <p:blipFill>
          <a:blip r:embed="rId4">
            <a:alphaModFix/>
          </a:blip>
          <a:stretch>
            <a:fillRect/>
          </a:stretch>
        </p:blipFill>
        <p:spPr>
          <a:xfrm>
            <a:off x="3369563" y="2174400"/>
            <a:ext cx="5643688" cy="234484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3" name="Shape 293"/>
        <p:cNvGrpSpPr/>
        <p:nvPr/>
      </p:nvGrpSpPr>
      <p:grpSpPr>
        <a:xfrm>
          <a:off x="0" y="0"/>
          <a:ext cx="0" cy="0"/>
          <a:chOff x="0" y="0"/>
          <a:chExt cx="0" cy="0"/>
        </a:xfrm>
      </p:grpSpPr>
      <p:sp>
        <p:nvSpPr>
          <p:cNvPr id="294" name="Google Shape;294;p41"/>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Trade online with</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iforx</a:t>
            </a:r>
            <a:endParaRPr b="1" sz="3400">
              <a:solidFill>
                <a:schemeClr val="accent2"/>
              </a:solidFill>
              <a:latin typeface="Pacifico"/>
              <a:ea typeface="Pacifico"/>
              <a:cs typeface="Pacifico"/>
              <a:sym typeface="Pacifico"/>
            </a:endParaRPr>
          </a:p>
        </p:txBody>
      </p:sp>
      <p:sp>
        <p:nvSpPr>
          <p:cNvPr id="295" name="Google Shape;295;p41"/>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code</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296" name="Google Shape;296;p41"/>
          <p:cNvPicPr preferRelativeResize="0"/>
          <p:nvPr/>
        </p:nvPicPr>
        <p:blipFill>
          <a:blip r:embed="rId3">
            <a:alphaModFix/>
          </a:blip>
          <a:stretch>
            <a:fillRect/>
          </a:stretch>
        </p:blipFill>
        <p:spPr>
          <a:xfrm>
            <a:off x="59738" y="3038700"/>
            <a:ext cx="3135776" cy="1763874"/>
          </a:xfrm>
          <a:prstGeom prst="rect">
            <a:avLst/>
          </a:prstGeom>
          <a:noFill/>
          <a:ln>
            <a:noFill/>
          </a:ln>
        </p:spPr>
      </p:pic>
      <p:sp>
        <p:nvSpPr>
          <p:cNvPr id="297" name="Google Shape;297;p41"/>
          <p:cNvSpPr txBox="1"/>
          <p:nvPr/>
        </p:nvSpPr>
        <p:spPr>
          <a:xfrm>
            <a:off x="3402000" y="575250"/>
            <a:ext cx="5722800" cy="13434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 sz="1000">
                <a:solidFill>
                  <a:srgbClr val="202124"/>
                </a:solidFill>
                <a:highlight>
                  <a:srgbClr val="F8F9FA"/>
                </a:highlight>
              </a:rPr>
              <a:t>Les fichiers peuvent contenir des informations sensibles codées en dur telles que des noms d'utilisateur, des mots de passe, des clés, etc.</a:t>
            </a:r>
            <a:endParaRPr sz="1000">
              <a:solidFill>
                <a:srgbClr val="202124"/>
              </a:solidFill>
              <a:highlight>
                <a:srgbClr val="F8F9FA"/>
              </a:highlight>
            </a:endParaRPr>
          </a:p>
          <a:p>
            <a:pPr indent="0" lvl="0" marL="0" marR="38100" rtl="0" algn="l">
              <a:lnSpc>
                <a:spcPct val="128571"/>
              </a:lnSpc>
              <a:spcBef>
                <a:spcPts val="0"/>
              </a:spcBef>
              <a:spcAft>
                <a:spcPts val="0"/>
              </a:spcAft>
              <a:buNone/>
            </a:pPr>
            <a:r>
              <a:rPr b="1" lang="en" sz="1000"/>
              <a:t>Vulnirabilité :</a:t>
            </a:r>
            <a:r>
              <a:rPr lang="en" sz="1000"/>
              <a:t> </a:t>
            </a:r>
            <a:r>
              <a:rPr lang="en" sz="1000">
                <a:solidFill>
                  <a:srgbClr val="202124"/>
                </a:solidFill>
                <a:highlight>
                  <a:srgbClr val="F8F9FA"/>
                </a:highlight>
              </a:rPr>
              <a:t>Si des données sensibles doivent toujours être stockées localement, elles doivent être chiffrées à l'aide d'une clé dérivée d'un stockage sauvegardé sur matériel qui nécessite une authentification.</a:t>
            </a:r>
            <a:endParaRPr sz="1000">
              <a:solidFill>
                <a:srgbClr val="202124"/>
              </a:solidFill>
              <a:highlight>
                <a:srgbClr val="F8F9FA"/>
              </a:highlight>
            </a:endParaRPr>
          </a:p>
          <a:p>
            <a:pPr indent="0" lvl="0" marL="0" marR="38100" rtl="0" algn="l">
              <a:lnSpc>
                <a:spcPct val="128571"/>
              </a:lnSpc>
              <a:spcBef>
                <a:spcPts val="0"/>
              </a:spcBef>
              <a:spcAft>
                <a:spcPts val="0"/>
              </a:spcAft>
              <a:buNone/>
            </a:pPr>
            <a:r>
              <a:rPr lang="en" sz="1000">
                <a:solidFill>
                  <a:srgbClr val="202124"/>
                </a:solidFill>
                <a:highlight>
                  <a:srgbClr val="F8F9FA"/>
                </a:highlight>
              </a:rPr>
              <a:t>fichier : </a:t>
            </a:r>
            <a:r>
              <a:rPr lang="en" sz="1100">
                <a:solidFill>
                  <a:srgbClr val="202124"/>
                </a:solidFill>
              </a:rPr>
              <a:t>com/tapstream/sdk/PlatformImpl .java</a:t>
            </a:r>
            <a:endParaRPr sz="1100">
              <a:solidFill>
                <a:srgbClr val="202124"/>
              </a:solidFill>
              <a:highlight>
                <a:srgbClr val="F8F9FA"/>
              </a:highlight>
            </a:endParaRPr>
          </a:p>
        </p:txBody>
      </p:sp>
      <p:pic>
        <p:nvPicPr>
          <p:cNvPr id="298" name="Google Shape;298;p41"/>
          <p:cNvPicPr preferRelativeResize="0"/>
          <p:nvPr/>
        </p:nvPicPr>
        <p:blipFill>
          <a:blip r:embed="rId4">
            <a:alphaModFix/>
          </a:blip>
          <a:stretch>
            <a:fillRect/>
          </a:stretch>
        </p:blipFill>
        <p:spPr>
          <a:xfrm>
            <a:off x="3499801" y="1938450"/>
            <a:ext cx="5097330" cy="3205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77" name="Shape 77"/>
        <p:cNvGrpSpPr/>
        <p:nvPr/>
      </p:nvGrpSpPr>
      <p:grpSpPr>
        <a:xfrm>
          <a:off x="0" y="0"/>
          <a:ext cx="0" cy="0"/>
          <a:chOff x="0" y="0"/>
          <a:chExt cx="0" cy="0"/>
        </a:xfrm>
      </p:grpSpPr>
      <p:sp>
        <p:nvSpPr>
          <p:cNvPr id="78" name="Google Shape;78;p15"/>
          <p:cNvSpPr txBox="1"/>
          <p:nvPr>
            <p:ph type="title"/>
          </p:nvPr>
        </p:nvSpPr>
        <p:spPr>
          <a:xfrm>
            <a:off x="253878"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100">
                <a:solidFill>
                  <a:schemeClr val="dk2"/>
                </a:solidFill>
                <a:latin typeface="Pacifico"/>
                <a:ea typeface="Pacifico"/>
                <a:cs typeface="Pacifico"/>
                <a:sym typeface="Pacifico"/>
              </a:rPr>
              <a:t>Sommaire</a:t>
            </a:r>
            <a:endParaRPr b="1" sz="4100">
              <a:solidFill>
                <a:schemeClr val="dk2"/>
              </a:solidFill>
              <a:latin typeface="Pacifico"/>
              <a:ea typeface="Pacifico"/>
              <a:cs typeface="Pacifico"/>
              <a:sym typeface="Pacifico"/>
            </a:endParaRPr>
          </a:p>
        </p:txBody>
      </p:sp>
      <p:sp>
        <p:nvSpPr>
          <p:cNvPr id="79" name="Google Shape;79;p15"/>
          <p:cNvSpPr txBox="1"/>
          <p:nvPr/>
        </p:nvSpPr>
        <p:spPr>
          <a:xfrm>
            <a:off x="3440575" y="139025"/>
            <a:ext cx="5722800" cy="427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b="1" lang="en">
                <a:latin typeface="Roboto"/>
                <a:ea typeface="Roboto"/>
                <a:cs typeface="Roboto"/>
                <a:sym typeface="Roboto"/>
              </a:rPr>
              <a:t>Introduction</a:t>
            </a:r>
            <a:r>
              <a:rPr lang="en">
                <a:latin typeface="Roboto"/>
                <a:ea typeface="Roboto"/>
                <a:cs typeface="Roboto"/>
                <a:sym typeface="Roboto"/>
              </a:rPr>
              <a:t> :1 - Les outils utilisées et leur definitions.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                        2- Definition des mots clé du sujet du projet.</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457200" rtl="0" algn="l">
              <a:spcBef>
                <a:spcPts val="0"/>
              </a:spcBef>
              <a:spcAft>
                <a:spcPts val="0"/>
              </a:spcAft>
              <a:buNone/>
            </a:pPr>
            <a:r>
              <a:rPr lang="en">
                <a:latin typeface="Roboto"/>
                <a:ea typeface="Roboto"/>
                <a:cs typeface="Roboto"/>
                <a:sym typeface="Roboto"/>
              </a:rPr>
              <a:t>                        3 - Les application qu’on va annalyser et leur      descriptions.</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Annalyse statique :</a:t>
            </a:r>
            <a:r>
              <a:rPr lang="en">
                <a:latin typeface="Roboto"/>
                <a:ea typeface="Roboto"/>
                <a:cs typeface="Roboto"/>
                <a:sym typeface="Roboto"/>
              </a:rPr>
              <a:t>1-Definition</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2-Annalyse statique de chaque application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b="1" lang="en">
                <a:latin typeface="Roboto"/>
                <a:ea typeface="Roboto"/>
                <a:cs typeface="Roboto"/>
                <a:sym typeface="Roboto"/>
              </a:rPr>
              <a:t>Annalyse Dynamique : </a:t>
            </a:r>
            <a:r>
              <a:rPr lang="en">
                <a:latin typeface="Roboto"/>
                <a:ea typeface="Roboto"/>
                <a:cs typeface="Roboto"/>
                <a:sym typeface="Roboto"/>
              </a:rPr>
              <a:t>1-Definition</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2-annalyse Dynamique de chaque application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80" name="Google Shape;80;p15"/>
          <p:cNvPicPr preferRelativeResize="0"/>
          <p:nvPr/>
        </p:nvPicPr>
        <p:blipFill>
          <a:blip r:embed="rId3">
            <a:alphaModFix/>
          </a:blip>
          <a:stretch>
            <a:fillRect/>
          </a:stretch>
        </p:blipFill>
        <p:spPr>
          <a:xfrm>
            <a:off x="87050" y="3052875"/>
            <a:ext cx="3141650" cy="209062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p42"/>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Forex copy trading </a:t>
            </a:r>
            <a:endParaRPr b="1" sz="3400">
              <a:solidFill>
                <a:schemeClr val="accent2"/>
              </a:solidFill>
              <a:latin typeface="Pacifico"/>
              <a:ea typeface="Pacifico"/>
              <a:cs typeface="Pacifico"/>
              <a:sym typeface="Pacifico"/>
            </a:endParaRPr>
          </a:p>
        </p:txBody>
      </p:sp>
      <p:sp>
        <p:nvSpPr>
          <p:cNvPr id="304" name="Google Shape;304;p42"/>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fichier AndroidManifest.xml</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305" name="Google Shape;305;p42"/>
          <p:cNvPicPr preferRelativeResize="0"/>
          <p:nvPr/>
        </p:nvPicPr>
        <p:blipFill>
          <a:blip r:embed="rId3">
            <a:alphaModFix/>
          </a:blip>
          <a:stretch>
            <a:fillRect/>
          </a:stretch>
        </p:blipFill>
        <p:spPr>
          <a:xfrm>
            <a:off x="3336325" y="908900"/>
            <a:ext cx="5807673" cy="3487600"/>
          </a:xfrm>
          <a:prstGeom prst="rect">
            <a:avLst/>
          </a:prstGeom>
          <a:noFill/>
          <a:ln>
            <a:noFill/>
          </a:ln>
        </p:spPr>
      </p:pic>
      <p:pic>
        <p:nvPicPr>
          <p:cNvPr id="306" name="Google Shape;306;p42"/>
          <p:cNvPicPr preferRelativeResize="0"/>
          <p:nvPr/>
        </p:nvPicPr>
        <p:blipFill>
          <a:blip r:embed="rId4">
            <a:alphaModFix/>
          </a:blip>
          <a:stretch>
            <a:fillRect/>
          </a:stretch>
        </p:blipFill>
        <p:spPr>
          <a:xfrm>
            <a:off x="754800" y="2807000"/>
            <a:ext cx="2083400" cy="2083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 name="Shape 310"/>
        <p:cNvGrpSpPr/>
        <p:nvPr/>
      </p:nvGrpSpPr>
      <p:grpSpPr>
        <a:xfrm>
          <a:off x="0" y="0"/>
          <a:ext cx="0" cy="0"/>
          <a:chOff x="0" y="0"/>
          <a:chExt cx="0" cy="0"/>
        </a:xfrm>
      </p:grpSpPr>
      <p:sp>
        <p:nvSpPr>
          <p:cNvPr id="311" name="Google Shape;311;p43"/>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 </a:t>
            </a:r>
            <a:r>
              <a:rPr b="1" lang="en" sz="3400">
                <a:solidFill>
                  <a:schemeClr val="accent2"/>
                </a:solidFill>
                <a:latin typeface="Pacifico"/>
                <a:ea typeface="Pacifico"/>
                <a:cs typeface="Pacifico"/>
                <a:sym typeface="Pacifico"/>
              </a:rPr>
              <a:t>De Forex copy trading </a:t>
            </a:r>
            <a:endParaRPr b="1" sz="3400">
              <a:solidFill>
                <a:schemeClr val="accent2"/>
              </a:solidFill>
              <a:latin typeface="Pacifico"/>
              <a:ea typeface="Pacifico"/>
              <a:cs typeface="Pacifico"/>
              <a:sym typeface="Pacifico"/>
            </a:endParaRPr>
          </a:p>
        </p:txBody>
      </p:sp>
      <p:sp>
        <p:nvSpPr>
          <p:cNvPr id="312" name="Google Shape;312;p43"/>
          <p:cNvSpPr txBox="1"/>
          <p:nvPr/>
        </p:nvSpPr>
        <p:spPr>
          <a:xfrm>
            <a:off x="3440575" y="139025"/>
            <a:ext cx="5722800" cy="953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fichier AndroidManifest.xml</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sp>
        <p:nvSpPr>
          <p:cNvPr id="313" name="Google Shape;313;p43"/>
          <p:cNvSpPr txBox="1"/>
          <p:nvPr/>
        </p:nvSpPr>
        <p:spPr>
          <a:xfrm>
            <a:off x="3440575" y="804900"/>
            <a:ext cx="5578800" cy="4177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Char char="●"/>
            </a:pPr>
            <a:r>
              <a:rPr b="1" lang="en">
                <a:solidFill>
                  <a:schemeClr val="dk2"/>
                </a:solidFill>
                <a:highlight>
                  <a:srgbClr val="F8F9FA"/>
                </a:highlight>
              </a:rPr>
              <a:t>L'application a une configuration de sécurité réseau</a:t>
            </a:r>
            <a:r>
              <a:rPr b="1" lang="en">
                <a:solidFill>
                  <a:schemeClr val="dk2"/>
                </a:solidFill>
                <a:highlight>
                  <a:srgbClr val="F8F9FA"/>
                </a:highlight>
              </a:rPr>
              <a:t> [android:networkSecurityConfig=@xml/network_config]                         : </a:t>
            </a:r>
            <a:endParaRPr b="1">
              <a:solidFill>
                <a:schemeClr val="dk2"/>
              </a:solidFill>
              <a:highlight>
                <a:srgbClr val="F8F9FA"/>
              </a:highlight>
            </a:endParaRPr>
          </a:p>
          <a:p>
            <a:pPr indent="0" lvl="0" marL="0" rtl="0" algn="l">
              <a:spcBef>
                <a:spcPts val="0"/>
              </a:spcBef>
              <a:spcAft>
                <a:spcPts val="0"/>
              </a:spcAft>
              <a:buNone/>
            </a:pPr>
            <a:r>
              <a:rPr lang="en" sz="1100">
                <a:solidFill>
                  <a:srgbClr val="202124"/>
                </a:solidFill>
                <a:highlight>
                  <a:srgbClr val="F8F9FA"/>
                </a:highlight>
              </a:rPr>
              <a:t>La fonctionnalité de configuration de la sécurité réseau permet aux applications de personnaliser leurs paramètres de sécurité réseau dans un fichier de configuration sûr et déclaratif sans modifier le code de l'application. Ces paramètres peuvent être configurés pour des domaines spécifiques et pour une application spécifique</a:t>
            </a:r>
            <a:endParaRPr sz="1100">
              <a:solidFill>
                <a:srgbClr val="202124"/>
              </a:solidFill>
              <a:highlight>
                <a:srgbClr val="F8F9FA"/>
              </a:highlight>
            </a:endParaRPr>
          </a:p>
          <a:p>
            <a:pPr indent="0" lvl="0" marL="0" rtl="0" algn="l">
              <a:spcBef>
                <a:spcPts val="0"/>
              </a:spcBef>
              <a:spcAft>
                <a:spcPts val="0"/>
              </a:spcAft>
              <a:buNone/>
            </a:pPr>
            <a:r>
              <a:t/>
            </a:r>
            <a:endParaRPr b="1">
              <a:solidFill>
                <a:schemeClr val="dk2"/>
              </a:solidFill>
              <a:highlight>
                <a:srgbClr val="F8F9FA"/>
              </a:highlight>
            </a:endParaRPr>
          </a:p>
          <a:p>
            <a:pPr indent="-317500" lvl="0" marL="457200" marR="38100" rtl="0" algn="l">
              <a:lnSpc>
                <a:spcPct val="128571"/>
              </a:lnSpc>
              <a:spcBef>
                <a:spcPts val="0"/>
              </a:spcBef>
              <a:spcAft>
                <a:spcPts val="0"/>
              </a:spcAft>
              <a:buClr>
                <a:schemeClr val="dk2"/>
              </a:buClr>
              <a:buSzPts val="1400"/>
              <a:buChar char="●"/>
            </a:pPr>
            <a:r>
              <a:rPr b="1" lang="en">
                <a:solidFill>
                  <a:srgbClr val="202124"/>
                </a:solidFill>
                <a:highlight>
                  <a:srgbClr val="F8F9FA"/>
                </a:highlight>
              </a:rPr>
              <a:t>Les données d'application peuvent être sauvegardées</a:t>
            </a:r>
            <a:r>
              <a:rPr b="1" lang="en">
                <a:solidFill>
                  <a:srgbClr val="202124"/>
                </a:solidFill>
                <a:highlight>
                  <a:srgbClr val="F8F9FA"/>
                </a:highlight>
              </a:rPr>
              <a:t> </a:t>
            </a:r>
            <a:endParaRPr b="1">
              <a:solidFill>
                <a:srgbClr val="202124"/>
              </a:solidFill>
              <a:highlight>
                <a:srgbClr val="F8F9FA"/>
              </a:highlight>
            </a:endParaRPr>
          </a:p>
          <a:p>
            <a:pPr indent="0" lvl="0" marL="457200" marR="38100" rtl="0" algn="l">
              <a:lnSpc>
                <a:spcPct val="128571"/>
              </a:lnSpc>
              <a:spcBef>
                <a:spcPts val="0"/>
              </a:spcBef>
              <a:spcAft>
                <a:spcPts val="0"/>
              </a:spcAft>
              <a:buNone/>
            </a:pPr>
            <a:r>
              <a:rPr b="1" lang="en">
                <a:solidFill>
                  <a:srgbClr val="202124"/>
                </a:solidFill>
                <a:highlight>
                  <a:srgbClr val="F8F9FA"/>
                </a:highlight>
              </a:rPr>
              <a:t>[android:allowBackup=true] </a:t>
            </a:r>
            <a:r>
              <a:rPr b="1" lang="en">
                <a:solidFill>
                  <a:srgbClr val="202124"/>
                </a:solidFill>
                <a:highlight>
                  <a:srgbClr val="F8F9FA"/>
                </a:highlight>
              </a:rPr>
              <a:t>:</a:t>
            </a:r>
            <a:endParaRPr b="1">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Ce drapeau permet à quiconque de sauvegarder les données de votre application via adb. Il permet aux utilisateurs qui ont activé le débogage USB de copier les données d'application hors de l'appareil.</a:t>
            </a:r>
            <a:endParaRPr sz="1100">
              <a:solidFill>
                <a:srgbClr val="202124"/>
              </a:solidFill>
              <a:highlight>
                <a:srgbClr val="F8F9FA"/>
              </a:highlight>
            </a:endParaRPr>
          </a:p>
          <a:p>
            <a:pPr indent="-336550" lvl="0" marL="457200" rtl="0" algn="l">
              <a:spcBef>
                <a:spcPts val="0"/>
              </a:spcBef>
              <a:spcAft>
                <a:spcPts val="0"/>
              </a:spcAft>
              <a:buClr>
                <a:srgbClr val="202124"/>
              </a:buClr>
              <a:buSzPts val="1700"/>
              <a:buChar char="●"/>
            </a:pPr>
            <a:r>
              <a:rPr b="1" lang="en"/>
              <a:t>Broadcast Receiver (com.google.firebase.iid.FirebaseInstanceIdReceiver) est protégé par une autorisation, mais le niveau de protection de l'autorisation doit être vérifié : </a:t>
            </a:r>
            <a:endParaRPr b="1"/>
          </a:p>
          <a:p>
            <a:pPr indent="0" lvl="0" marL="0" rtl="0" algn="l">
              <a:spcBef>
                <a:spcPts val="0"/>
              </a:spcBef>
              <a:spcAft>
                <a:spcPts val="0"/>
              </a:spcAft>
              <a:buNone/>
            </a:pPr>
            <a:r>
              <a:rPr lang="en" sz="1100"/>
              <a:t>Un récepteur de diffusion se trouve être partagé avec d'autres applications sur l'appareil, le laissant ainsi accessible à toute autre application sur l'appareil.</a:t>
            </a:r>
            <a:endParaRPr sz="1100"/>
          </a:p>
        </p:txBody>
      </p:sp>
      <p:pic>
        <p:nvPicPr>
          <p:cNvPr id="314" name="Google Shape;314;p43"/>
          <p:cNvPicPr preferRelativeResize="0"/>
          <p:nvPr/>
        </p:nvPicPr>
        <p:blipFill>
          <a:blip r:embed="rId3">
            <a:alphaModFix/>
          </a:blip>
          <a:stretch>
            <a:fillRect/>
          </a:stretch>
        </p:blipFill>
        <p:spPr>
          <a:xfrm>
            <a:off x="742313" y="2922825"/>
            <a:ext cx="1770625" cy="1770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 name="Shape 318"/>
        <p:cNvGrpSpPr/>
        <p:nvPr/>
      </p:nvGrpSpPr>
      <p:grpSpPr>
        <a:xfrm>
          <a:off x="0" y="0"/>
          <a:ext cx="0" cy="0"/>
          <a:chOff x="0" y="0"/>
          <a:chExt cx="0" cy="0"/>
        </a:xfrm>
      </p:grpSpPr>
      <p:sp>
        <p:nvSpPr>
          <p:cNvPr id="319" name="Google Shape;319;p44"/>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Forex copy trading</a:t>
            </a:r>
            <a:endParaRPr b="1" sz="3400">
              <a:solidFill>
                <a:schemeClr val="accent2"/>
              </a:solidFill>
              <a:latin typeface="Pacifico"/>
              <a:ea typeface="Pacifico"/>
              <a:cs typeface="Pacifico"/>
              <a:sym typeface="Pacifico"/>
            </a:endParaRPr>
          </a:p>
        </p:txBody>
      </p:sp>
      <p:sp>
        <p:nvSpPr>
          <p:cNvPr id="320" name="Google Shape;320;p44"/>
          <p:cNvSpPr txBox="1"/>
          <p:nvPr/>
        </p:nvSpPr>
        <p:spPr>
          <a:xfrm>
            <a:off x="3440575" y="139025"/>
            <a:ext cx="5722800" cy="953400"/>
          </a:xfrm>
          <a:prstGeom prst="rect">
            <a:avLst/>
          </a:prstGeom>
          <a:noFill/>
          <a:ln>
            <a:noFill/>
          </a:ln>
        </p:spPr>
        <p:txBody>
          <a:bodyPr anchorCtr="0" anchor="t" bIns="91425" lIns="91425" spcFirstLastPara="1" rIns="91425" wrap="square" tIns="91425">
            <a:normAutofit fontScale="925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fichier des permissions de l’application</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321" name="Google Shape;321;p44"/>
          <p:cNvPicPr preferRelativeResize="0"/>
          <p:nvPr/>
        </p:nvPicPr>
        <p:blipFill>
          <a:blip r:embed="rId3">
            <a:alphaModFix/>
          </a:blip>
          <a:stretch>
            <a:fillRect/>
          </a:stretch>
        </p:blipFill>
        <p:spPr>
          <a:xfrm>
            <a:off x="3336415" y="966775"/>
            <a:ext cx="5807587" cy="3056798"/>
          </a:xfrm>
          <a:prstGeom prst="rect">
            <a:avLst/>
          </a:prstGeom>
          <a:noFill/>
          <a:ln>
            <a:noFill/>
          </a:ln>
        </p:spPr>
      </p:pic>
      <p:pic>
        <p:nvPicPr>
          <p:cNvPr id="322" name="Google Shape;322;p44"/>
          <p:cNvPicPr preferRelativeResize="0"/>
          <p:nvPr/>
        </p:nvPicPr>
        <p:blipFill>
          <a:blip r:embed="rId4">
            <a:alphaModFix/>
          </a:blip>
          <a:stretch>
            <a:fillRect/>
          </a:stretch>
        </p:blipFill>
        <p:spPr>
          <a:xfrm>
            <a:off x="754800" y="2967382"/>
            <a:ext cx="1909075" cy="19090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6" name="Shape 326"/>
        <p:cNvGrpSpPr/>
        <p:nvPr/>
      </p:nvGrpSpPr>
      <p:grpSpPr>
        <a:xfrm>
          <a:off x="0" y="0"/>
          <a:ext cx="0" cy="0"/>
          <a:chOff x="0" y="0"/>
          <a:chExt cx="0" cy="0"/>
        </a:xfrm>
      </p:grpSpPr>
      <p:sp>
        <p:nvSpPr>
          <p:cNvPr id="327" name="Google Shape;327;p45"/>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a:t>
            </a:r>
            <a:r>
              <a:rPr b="1" lang="en" sz="3400">
                <a:solidFill>
                  <a:schemeClr val="accent2"/>
                </a:solidFill>
                <a:latin typeface="Pacifico"/>
                <a:ea typeface="Pacifico"/>
                <a:cs typeface="Pacifico"/>
                <a:sym typeface="Pacifico"/>
              </a:rPr>
              <a:t> Forex copy trading</a:t>
            </a:r>
            <a:endParaRPr b="1" sz="3400">
              <a:solidFill>
                <a:schemeClr val="accent2"/>
              </a:solidFill>
              <a:latin typeface="Pacifico"/>
              <a:ea typeface="Pacifico"/>
              <a:cs typeface="Pacifico"/>
              <a:sym typeface="Pacifico"/>
            </a:endParaRPr>
          </a:p>
        </p:txBody>
      </p:sp>
      <p:sp>
        <p:nvSpPr>
          <p:cNvPr id="328" name="Google Shape;328;p45"/>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fichier des permissions de l’application</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sp>
        <p:nvSpPr>
          <p:cNvPr id="329" name="Google Shape;329;p45"/>
          <p:cNvSpPr txBox="1"/>
          <p:nvPr/>
        </p:nvSpPr>
        <p:spPr>
          <a:xfrm>
            <a:off x="3440575" y="804900"/>
            <a:ext cx="5578800" cy="3760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Char char="●"/>
            </a:pPr>
            <a:r>
              <a:rPr b="1" lang="en" sz="1200">
                <a:solidFill>
                  <a:schemeClr val="dk2"/>
                </a:solidFill>
                <a:highlight>
                  <a:srgbClr val="F8F9FA"/>
                </a:highlight>
              </a:rPr>
              <a:t>android.permission.ACCESS_NETWORK_STATE</a:t>
            </a:r>
            <a:r>
              <a:rPr b="1" lang="en" sz="1200">
                <a:solidFill>
                  <a:schemeClr val="dk2"/>
                </a:solidFill>
                <a:highlight>
                  <a:srgbClr val="F8F9FA"/>
                </a:highlight>
              </a:rPr>
              <a:t>:Permission normal </a:t>
            </a:r>
            <a:endParaRPr b="1" sz="1200">
              <a:solidFill>
                <a:schemeClr val="dk2"/>
              </a:solidFill>
              <a:highlight>
                <a:srgbClr val="F8F9FA"/>
              </a:highlight>
            </a:endParaRPr>
          </a:p>
          <a:p>
            <a:pPr indent="0" lvl="0" marL="0" rtl="0" algn="l">
              <a:spcBef>
                <a:spcPts val="0"/>
              </a:spcBef>
              <a:spcAft>
                <a:spcPts val="0"/>
              </a:spcAft>
              <a:buNone/>
            </a:pPr>
            <a:r>
              <a:rPr lang="en" sz="1100">
                <a:solidFill>
                  <a:srgbClr val="202124"/>
                </a:solidFill>
                <a:highlight>
                  <a:srgbClr val="F8F9FA"/>
                </a:highlight>
              </a:rPr>
              <a:t>Permet à une application d'afficher l'état de tous les réseaux.</a:t>
            </a:r>
            <a:endParaRPr sz="1100">
              <a:solidFill>
                <a:srgbClr val="202124"/>
              </a:solidFill>
              <a:highlight>
                <a:srgbClr val="F8F9FA"/>
              </a:highlight>
            </a:endParaRPr>
          </a:p>
          <a:p>
            <a:pPr indent="-304800" lvl="0" marL="457200" marR="38100" rtl="0" algn="l">
              <a:lnSpc>
                <a:spcPct val="128571"/>
              </a:lnSpc>
              <a:spcBef>
                <a:spcPts val="0"/>
              </a:spcBef>
              <a:spcAft>
                <a:spcPts val="0"/>
              </a:spcAft>
              <a:buClr>
                <a:schemeClr val="dk2"/>
              </a:buClr>
              <a:buSzPts val="1200"/>
              <a:buChar char="●"/>
            </a:pPr>
            <a:r>
              <a:rPr b="1" lang="en" sz="1200">
                <a:solidFill>
                  <a:srgbClr val="202124"/>
                </a:solidFill>
                <a:highlight>
                  <a:srgbClr val="F8F9FA"/>
                </a:highlight>
              </a:rPr>
              <a:t>android.permission.WAKE_LOCK</a:t>
            </a:r>
            <a:r>
              <a:rPr b="1" lang="en" sz="1200">
                <a:solidFill>
                  <a:srgbClr val="202124"/>
                </a:solidFill>
                <a:highlight>
                  <a:srgbClr val="F8F9FA"/>
                </a:highlight>
              </a:rPr>
              <a:t> :Permission normal</a:t>
            </a:r>
            <a:endParaRPr sz="21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Permet à une application d'empêcher le téléphone de se mettre en veille.</a:t>
            </a:r>
            <a:endParaRPr sz="1100">
              <a:solidFill>
                <a:srgbClr val="202124"/>
              </a:solidFill>
              <a:highlight>
                <a:srgbClr val="F8F9FA"/>
              </a:highlight>
            </a:endParaRPr>
          </a:p>
          <a:p>
            <a:pPr indent="-304800" lvl="0" marL="457200" marR="38100" rtl="0" algn="l">
              <a:lnSpc>
                <a:spcPct val="128571"/>
              </a:lnSpc>
              <a:spcBef>
                <a:spcPts val="0"/>
              </a:spcBef>
              <a:spcAft>
                <a:spcPts val="0"/>
              </a:spcAft>
              <a:buClr>
                <a:schemeClr val="dk2"/>
              </a:buClr>
              <a:buSzPts val="1200"/>
              <a:buChar char="●"/>
            </a:pPr>
            <a:r>
              <a:rPr b="1" lang="en" sz="1200">
                <a:solidFill>
                  <a:srgbClr val="202124"/>
                </a:solidFill>
                <a:highlight>
                  <a:srgbClr val="F8F9FA"/>
                </a:highlight>
              </a:rPr>
              <a:t>android.permission.GET_ACCOUNTS</a:t>
            </a:r>
            <a:r>
              <a:rPr b="1" lang="en" sz="1200">
                <a:solidFill>
                  <a:srgbClr val="202124"/>
                </a:solidFill>
                <a:highlight>
                  <a:srgbClr val="F8F9FA"/>
                </a:highlight>
              </a:rPr>
              <a:t>:Permission Dangereuse</a:t>
            </a:r>
            <a:endParaRPr b="1" sz="12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Permet d'accéder à la liste des comptes dans le service des comptes.</a:t>
            </a:r>
            <a:endParaRPr sz="1100">
              <a:solidFill>
                <a:srgbClr val="202124"/>
              </a:solidFill>
              <a:highlight>
                <a:srgbClr val="F8F9FA"/>
              </a:highlight>
            </a:endParaRPr>
          </a:p>
          <a:p>
            <a:pPr indent="-304800" lvl="0" marL="457200" marR="38100" rtl="0" algn="l">
              <a:lnSpc>
                <a:spcPct val="128571"/>
              </a:lnSpc>
              <a:spcBef>
                <a:spcPts val="0"/>
              </a:spcBef>
              <a:spcAft>
                <a:spcPts val="0"/>
              </a:spcAft>
              <a:buClr>
                <a:schemeClr val="dk2"/>
              </a:buClr>
              <a:buSzPts val="1200"/>
              <a:buChar char="●"/>
            </a:pPr>
            <a:r>
              <a:rPr b="1" lang="en" sz="1200">
                <a:solidFill>
                  <a:srgbClr val="202124"/>
                </a:solidFill>
                <a:highlight>
                  <a:srgbClr val="F8F9FA"/>
                </a:highlight>
              </a:rPr>
              <a:t>android.permission.INTERNET </a:t>
            </a:r>
            <a:r>
              <a:rPr b="1" lang="en" sz="1200">
                <a:solidFill>
                  <a:srgbClr val="202124"/>
                </a:solidFill>
                <a:highlight>
                  <a:srgbClr val="F8F9FA"/>
                </a:highlight>
              </a:rPr>
              <a:t>:Permission normal</a:t>
            </a:r>
            <a:endParaRPr b="1" sz="12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Permet à une application de créer des sockets réseau.</a:t>
            </a:r>
            <a:endParaRPr sz="1100">
              <a:solidFill>
                <a:srgbClr val="202124"/>
              </a:solidFill>
              <a:highlight>
                <a:srgbClr val="F8F9FA"/>
              </a:highlight>
            </a:endParaRPr>
          </a:p>
          <a:p>
            <a:pPr indent="-317500" lvl="0" marL="457200" marR="38100" rtl="0" algn="l">
              <a:lnSpc>
                <a:spcPct val="128571"/>
              </a:lnSpc>
              <a:spcBef>
                <a:spcPts val="0"/>
              </a:spcBef>
              <a:spcAft>
                <a:spcPts val="0"/>
              </a:spcAft>
              <a:buClr>
                <a:srgbClr val="202124"/>
              </a:buClr>
              <a:buSzPts val="1400"/>
              <a:buChar char="●"/>
            </a:pPr>
            <a:r>
              <a:rPr b="1" lang="en">
                <a:solidFill>
                  <a:srgbClr val="202124"/>
                </a:solidFill>
                <a:highlight>
                  <a:srgbClr val="F8F9FA"/>
                </a:highlight>
              </a:rPr>
              <a:t>com.google.android.c2dm.permission.RECEIVE :permission signature</a:t>
            </a:r>
            <a:endParaRPr b="1">
              <a:solidFill>
                <a:srgbClr val="202124"/>
              </a:solidFill>
              <a:highlight>
                <a:srgbClr val="F8F9FA"/>
              </a:highlight>
            </a:endParaRPr>
          </a:p>
          <a:p>
            <a:pPr indent="0" lvl="0" marL="0" rtl="0" algn="l">
              <a:spcBef>
                <a:spcPts val="0"/>
              </a:spcBef>
              <a:spcAft>
                <a:spcPts val="0"/>
              </a:spcAft>
              <a:buNone/>
            </a:pPr>
            <a:r>
              <a:rPr lang="en" sz="1100">
                <a:solidFill>
                  <a:srgbClr val="202124"/>
                </a:solidFill>
                <a:highlight>
                  <a:srgbClr val="F8F9FA"/>
                </a:highlight>
              </a:rPr>
              <a:t>Permission for cloud to device messaging.</a:t>
            </a:r>
            <a:endParaRPr>
              <a:solidFill>
                <a:srgbClr val="202124"/>
              </a:solidFill>
              <a:highlight>
                <a:srgbClr val="F8F9FA"/>
              </a:highlight>
            </a:endParaRPr>
          </a:p>
          <a:p>
            <a:pPr indent="0" lvl="0" marL="0" marR="38100" rtl="0" algn="l">
              <a:lnSpc>
                <a:spcPct val="128571"/>
              </a:lnSpc>
              <a:spcBef>
                <a:spcPts val="0"/>
              </a:spcBef>
              <a:spcAft>
                <a:spcPts val="0"/>
              </a:spcAft>
              <a:buNone/>
            </a:pPr>
            <a:r>
              <a:t/>
            </a:r>
            <a:endParaRPr sz="1100">
              <a:solidFill>
                <a:srgbClr val="202124"/>
              </a:solidFill>
              <a:highlight>
                <a:srgbClr val="F8F9FA"/>
              </a:highlight>
            </a:endParaRPr>
          </a:p>
          <a:p>
            <a:pPr indent="0" lvl="0" marL="0" marR="38100" rtl="0" algn="l">
              <a:lnSpc>
                <a:spcPct val="128571"/>
              </a:lnSpc>
              <a:spcBef>
                <a:spcPts val="0"/>
              </a:spcBef>
              <a:spcAft>
                <a:spcPts val="0"/>
              </a:spcAft>
              <a:buNone/>
            </a:pPr>
            <a:r>
              <a:t/>
            </a:r>
            <a:endParaRPr sz="1200">
              <a:solidFill>
                <a:srgbClr val="202124"/>
              </a:solidFill>
              <a:highlight>
                <a:srgbClr val="F8F9FA"/>
              </a:highlight>
            </a:endParaRPr>
          </a:p>
          <a:p>
            <a:pPr indent="0" lvl="0" marL="0" marR="38100" rtl="0" algn="l">
              <a:lnSpc>
                <a:spcPct val="128571"/>
              </a:lnSpc>
              <a:spcBef>
                <a:spcPts val="0"/>
              </a:spcBef>
              <a:spcAft>
                <a:spcPts val="0"/>
              </a:spcAft>
              <a:buNone/>
            </a:pPr>
            <a:r>
              <a:t/>
            </a:r>
            <a:endParaRPr b="1">
              <a:solidFill>
                <a:srgbClr val="202124"/>
              </a:solidFill>
              <a:highlight>
                <a:srgbClr val="F8F9FA"/>
              </a:highlight>
            </a:endParaRPr>
          </a:p>
          <a:p>
            <a:pPr indent="0" lvl="0" marL="0" marR="38100" rtl="0" algn="l">
              <a:lnSpc>
                <a:spcPct val="128571"/>
              </a:lnSpc>
              <a:spcBef>
                <a:spcPts val="0"/>
              </a:spcBef>
              <a:spcAft>
                <a:spcPts val="0"/>
              </a:spcAft>
              <a:buNone/>
            </a:pPr>
            <a:r>
              <a:t/>
            </a:r>
            <a:endParaRPr b="1">
              <a:solidFill>
                <a:srgbClr val="202124"/>
              </a:solidFill>
              <a:highlight>
                <a:srgbClr val="F8F9FA"/>
              </a:highlight>
            </a:endParaRPr>
          </a:p>
        </p:txBody>
      </p:sp>
      <p:pic>
        <p:nvPicPr>
          <p:cNvPr id="330" name="Google Shape;330;p45"/>
          <p:cNvPicPr preferRelativeResize="0"/>
          <p:nvPr/>
        </p:nvPicPr>
        <p:blipFill>
          <a:blip r:embed="rId3">
            <a:alphaModFix/>
          </a:blip>
          <a:stretch>
            <a:fillRect/>
          </a:stretch>
        </p:blipFill>
        <p:spPr>
          <a:xfrm>
            <a:off x="627350" y="2783825"/>
            <a:ext cx="2164500" cy="2164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4" name="Shape 334"/>
        <p:cNvGrpSpPr/>
        <p:nvPr/>
      </p:nvGrpSpPr>
      <p:grpSpPr>
        <a:xfrm>
          <a:off x="0" y="0"/>
          <a:ext cx="0" cy="0"/>
          <a:chOff x="0" y="0"/>
          <a:chExt cx="0" cy="0"/>
        </a:xfrm>
      </p:grpSpPr>
      <p:sp>
        <p:nvSpPr>
          <p:cNvPr id="335" name="Google Shape;335;p46"/>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Forex copy trading</a:t>
            </a:r>
            <a:endParaRPr b="1" sz="3400">
              <a:solidFill>
                <a:schemeClr val="accent2"/>
              </a:solidFill>
              <a:latin typeface="Pacifico"/>
              <a:ea typeface="Pacifico"/>
              <a:cs typeface="Pacifico"/>
              <a:sym typeface="Pacifico"/>
            </a:endParaRPr>
          </a:p>
        </p:txBody>
      </p:sp>
      <p:sp>
        <p:nvSpPr>
          <p:cNvPr id="336" name="Google Shape;336;p46"/>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Certificat de signature </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337" name="Google Shape;337;p46"/>
          <p:cNvPicPr preferRelativeResize="0"/>
          <p:nvPr/>
        </p:nvPicPr>
        <p:blipFill>
          <a:blip r:embed="rId3">
            <a:alphaModFix/>
          </a:blip>
          <a:stretch>
            <a:fillRect/>
          </a:stretch>
        </p:blipFill>
        <p:spPr>
          <a:xfrm>
            <a:off x="3286501" y="2942450"/>
            <a:ext cx="5876873" cy="1990724"/>
          </a:xfrm>
          <a:prstGeom prst="rect">
            <a:avLst/>
          </a:prstGeom>
          <a:noFill/>
          <a:ln>
            <a:noFill/>
          </a:ln>
        </p:spPr>
      </p:pic>
      <p:pic>
        <p:nvPicPr>
          <p:cNvPr id="338" name="Google Shape;338;p46"/>
          <p:cNvPicPr preferRelativeResize="0"/>
          <p:nvPr/>
        </p:nvPicPr>
        <p:blipFill>
          <a:blip r:embed="rId4">
            <a:alphaModFix/>
          </a:blip>
          <a:stretch>
            <a:fillRect/>
          </a:stretch>
        </p:blipFill>
        <p:spPr>
          <a:xfrm>
            <a:off x="3335150" y="845674"/>
            <a:ext cx="5808849" cy="1577675"/>
          </a:xfrm>
          <a:prstGeom prst="rect">
            <a:avLst/>
          </a:prstGeom>
          <a:noFill/>
          <a:ln>
            <a:noFill/>
          </a:ln>
        </p:spPr>
      </p:pic>
      <p:pic>
        <p:nvPicPr>
          <p:cNvPr id="339" name="Google Shape;339;p46"/>
          <p:cNvPicPr preferRelativeResize="0"/>
          <p:nvPr/>
        </p:nvPicPr>
        <p:blipFill>
          <a:blip r:embed="rId5">
            <a:alphaModFix/>
          </a:blip>
          <a:stretch>
            <a:fillRect/>
          </a:stretch>
        </p:blipFill>
        <p:spPr>
          <a:xfrm>
            <a:off x="1079150" y="3003950"/>
            <a:ext cx="1330400" cy="1330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3" name="Shape 343"/>
        <p:cNvGrpSpPr/>
        <p:nvPr/>
      </p:nvGrpSpPr>
      <p:grpSpPr>
        <a:xfrm>
          <a:off x="0" y="0"/>
          <a:ext cx="0" cy="0"/>
          <a:chOff x="0" y="0"/>
          <a:chExt cx="0" cy="0"/>
        </a:xfrm>
      </p:grpSpPr>
      <p:sp>
        <p:nvSpPr>
          <p:cNvPr id="344" name="Google Shape;344;p47"/>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Forex copy trading</a:t>
            </a:r>
            <a:endParaRPr b="1" sz="3400">
              <a:solidFill>
                <a:schemeClr val="accent2"/>
              </a:solidFill>
              <a:latin typeface="Pacifico"/>
              <a:ea typeface="Pacifico"/>
              <a:cs typeface="Pacifico"/>
              <a:sym typeface="Pacifico"/>
            </a:endParaRPr>
          </a:p>
        </p:txBody>
      </p:sp>
      <p:sp>
        <p:nvSpPr>
          <p:cNvPr id="345" name="Google Shape;345;p47"/>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code</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sp>
        <p:nvSpPr>
          <p:cNvPr id="346" name="Google Shape;346;p47"/>
          <p:cNvSpPr txBox="1"/>
          <p:nvPr/>
        </p:nvSpPr>
        <p:spPr>
          <a:xfrm>
            <a:off x="3378625" y="516375"/>
            <a:ext cx="5722800" cy="5718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b="1" lang="en" sz="1100"/>
              <a:t>Vulnirabilité :</a:t>
            </a:r>
            <a:r>
              <a:rPr lang="en" sz="1100">
                <a:solidFill>
                  <a:srgbClr val="202124"/>
                </a:solidFill>
                <a:highlight>
                  <a:srgbClr val="F8F9FA"/>
                </a:highlight>
              </a:rPr>
              <a:t>Cette application utilise l'épinglage de certificat SSL pour détecter ou empêcher les attaques MITM dans un canal de communication sécurisé.</a:t>
            </a:r>
            <a:endParaRPr sz="1100">
              <a:solidFill>
                <a:srgbClr val="202124"/>
              </a:solidFill>
            </a:endParaRPr>
          </a:p>
        </p:txBody>
      </p:sp>
      <p:pic>
        <p:nvPicPr>
          <p:cNvPr id="347" name="Google Shape;347;p47"/>
          <p:cNvPicPr preferRelativeResize="0"/>
          <p:nvPr/>
        </p:nvPicPr>
        <p:blipFill>
          <a:blip r:embed="rId3">
            <a:alphaModFix/>
          </a:blip>
          <a:stretch>
            <a:fillRect/>
          </a:stretch>
        </p:blipFill>
        <p:spPr>
          <a:xfrm>
            <a:off x="3289401" y="1335775"/>
            <a:ext cx="5854599" cy="2255400"/>
          </a:xfrm>
          <a:prstGeom prst="rect">
            <a:avLst/>
          </a:prstGeom>
          <a:noFill/>
          <a:ln>
            <a:noFill/>
          </a:ln>
        </p:spPr>
      </p:pic>
      <p:pic>
        <p:nvPicPr>
          <p:cNvPr id="348" name="Google Shape;348;p47"/>
          <p:cNvPicPr preferRelativeResize="0"/>
          <p:nvPr/>
        </p:nvPicPr>
        <p:blipFill>
          <a:blip r:embed="rId4">
            <a:alphaModFix/>
          </a:blip>
          <a:stretch>
            <a:fillRect/>
          </a:stretch>
        </p:blipFill>
        <p:spPr>
          <a:xfrm>
            <a:off x="813113" y="2988801"/>
            <a:ext cx="1629025" cy="16290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2" name="Shape 352"/>
        <p:cNvGrpSpPr/>
        <p:nvPr/>
      </p:nvGrpSpPr>
      <p:grpSpPr>
        <a:xfrm>
          <a:off x="0" y="0"/>
          <a:ext cx="0" cy="0"/>
          <a:chOff x="0" y="0"/>
          <a:chExt cx="0" cy="0"/>
        </a:xfrm>
      </p:grpSpPr>
      <p:sp>
        <p:nvSpPr>
          <p:cNvPr id="353" name="Google Shape;353;p48"/>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Forex copy</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tradng</a:t>
            </a:r>
            <a:endParaRPr b="1" sz="3400">
              <a:solidFill>
                <a:schemeClr val="accent2"/>
              </a:solidFill>
              <a:latin typeface="Pacifico"/>
              <a:ea typeface="Pacifico"/>
              <a:cs typeface="Pacifico"/>
              <a:sym typeface="Pacifico"/>
            </a:endParaRPr>
          </a:p>
        </p:txBody>
      </p:sp>
      <p:sp>
        <p:nvSpPr>
          <p:cNvPr id="354" name="Google Shape;354;p48"/>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code</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sp>
        <p:nvSpPr>
          <p:cNvPr id="355" name="Google Shape;355;p48"/>
          <p:cNvSpPr txBox="1"/>
          <p:nvPr/>
        </p:nvSpPr>
        <p:spPr>
          <a:xfrm>
            <a:off x="3369575" y="587250"/>
            <a:ext cx="5722800" cy="11655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 sz="1000">
                <a:solidFill>
                  <a:srgbClr val="202124"/>
                </a:solidFill>
                <a:highlight>
                  <a:srgbClr val="F8F9FA"/>
                </a:highlight>
              </a:rPr>
              <a:t>SHA-1 est un hachage faible connu pour avoir des collisions de hachage.</a:t>
            </a:r>
            <a:endParaRPr sz="1000">
              <a:solidFill>
                <a:srgbClr val="202124"/>
              </a:solidFill>
              <a:highlight>
                <a:srgbClr val="F8F9FA"/>
              </a:highlight>
            </a:endParaRPr>
          </a:p>
          <a:p>
            <a:pPr indent="0" lvl="0" marL="0" marR="38100" rtl="0" algn="l">
              <a:lnSpc>
                <a:spcPct val="128571"/>
              </a:lnSpc>
              <a:spcBef>
                <a:spcPts val="0"/>
              </a:spcBef>
              <a:spcAft>
                <a:spcPts val="0"/>
              </a:spcAft>
              <a:buNone/>
            </a:pPr>
            <a:r>
              <a:rPr b="1" lang="en" sz="1000"/>
              <a:t>Vulnirabilité : </a:t>
            </a:r>
            <a:r>
              <a:rPr lang="en" sz="1000">
                <a:solidFill>
                  <a:srgbClr val="202124"/>
                </a:solidFill>
                <a:highlight>
                  <a:srgbClr val="F8F9FA"/>
                </a:highlight>
              </a:rPr>
              <a:t> Utilisation d'un algorithme cryptographique cassé ou risqué</a:t>
            </a:r>
            <a:endParaRPr sz="1000">
              <a:solidFill>
                <a:srgbClr val="202124"/>
              </a:solidFill>
              <a:highlight>
                <a:srgbClr val="F8F9FA"/>
              </a:highlight>
            </a:endParaRPr>
          </a:p>
          <a:p>
            <a:pPr indent="0" lvl="0" marL="0" marR="38100" rtl="0" algn="l">
              <a:lnSpc>
                <a:spcPct val="128571"/>
              </a:lnSpc>
              <a:spcBef>
                <a:spcPts val="0"/>
              </a:spcBef>
              <a:spcAft>
                <a:spcPts val="0"/>
              </a:spcAft>
              <a:buNone/>
            </a:pPr>
            <a:r>
              <a:rPr lang="en" sz="1000">
                <a:solidFill>
                  <a:srgbClr val="202124"/>
                </a:solidFill>
                <a:highlight>
                  <a:srgbClr val="F8F9FA"/>
                </a:highlight>
              </a:rPr>
              <a:t>Ou la vulnirabilité de cryptographie insufisante</a:t>
            </a:r>
            <a:endParaRPr sz="1000">
              <a:solidFill>
                <a:srgbClr val="202124"/>
              </a:solidFill>
              <a:highlight>
                <a:srgbClr val="F8F9FA"/>
              </a:highlight>
            </a:endParaRPr>
          </a:p>
          <a:p>
            <a:pPr indent="0" lvl="0" marL="0" marR="38100" rtl="0" algn="l">
              <a:lnSpc>
                <a:spcPct val="128571"/>
              </a:lnSpc>
              <a:spcBef>
                <a:spcPts val="0"/>
              </a:spcBef>
              <a:spcAft>
                <a:spcPts val="0"/>
              </a:spcAft>
              <a:buNone/>
            </a:pPr>
            <a:r>
              <a:rPr lang="en" sz="1000">
                <a:solidFill>
                  <a:srgbClr val="202124"/>
                </a:solidFill>
                <a:highlight>
                  <a:srgbClr val="F8F9FA"/>
                </a:highlight>
              </a:rPr>
              <a:t>Nom du fichier : </a:t>
            </a:r>
            <a:r>
              <a:rPr lang="en" sz="1100">
                <a:solidFill>
                  <a:srgbClr val="202124"/>
                </a:solidFill>
              </a:rPr>
              <a:t>OkHttpChannelBuilder.java</a:t>
            </a:r>
            <a:endParaRPr sz="1000">
              <a:solidFill>
                <a:srgbClr val="202124"/>
              </a:solidFill>
              <a:highlight>
                <a:srgbClr val="F8F9FA"/>
              </a:highlight>
            </a:endParaRPr>
          </a:p>
          <a:p>
            <a:pPr indent="0" lvl="0" marL="0" marR="38100" rtl="0" algn="l">
              <a:lnSpc>
                <a:spcPct val="128571"/>
              </a:lnSpc>
              <a:spcBef>
                <a:spcPts val="0"/>
              </a:spcBef>
              <a:spcAft>
                <a:spcPts val="0"/>
              </a:spcAft>
              <a:buNone/>
            </a:pPr>
            <a:r>
              <a:t/>
            </a:r>
            <a:endParaRPr sz="1100">
              <a:solidFill>
                <a:srgbClr val="202124"/>
              </a:solidFill>
              <a:highlight>
                <a:srgbClr val="F8F9FA"/>
              </a:highlight>
            </a:endParaRPr>
          </a:p>
        </p:txBody>
      </p:sp>
      <p:pic>
        <p:nvPicPr>
          <p:cNvPr id="356" name="Google Shape;356;p48"/>
          <p:cNvPicPr preferRelativeResize="0"/>
          <p:nvPr/>
        </p:nvPicPr>
        <p:blipFill>
          <a:blip r:embed="rId3">
            <a:alphaModFix/>
          </a:blip>
          <a:stretch>
            <a:fillRect/>
          </a:stretch>
        </p:blipFill>
        <p:spPr>
          <a:xfrm>
            <a:off x="3308675" y="1770700"/>
            <a:ext cx="5844599" cy="2290151"/>
          </a:xfrm>
          <a:prstGeom prst="rect">
            <a:avLst/>
          </a:prstGeom>
          <a:noFill/>
          <a:ln>
            <a:noFill/>
          </a:ln>
        </p:spPr>
      </p:pic>
      <p:pic>
        <p:nvPicPr>
          <p:cNvPr id="357" name="Google Shape;357;p48"/>
          <p:cNvPicPr preferRelativeResize="0"/>
          <p:nvPr/>
        </p:nvPicPr>
        <p:blipFill>
          <a:blip r:embed="rId4">
            <a:alphaModFix/>
          </a:blip>
          <a:stretch>
            <a:fillRect/>
          </a:stretch>
        </p:blipFill>
        <p:spPr>
          <a:xfrm>
            <a:off x="806025" y="2957749"/>
            <a:ext cx="1643200" cy="1643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1" name="Shape 361"/>
        <p:cNvGrpSpPr/>
        <p:nvPr/>
      </p:nvGrpSpPr>
      <p:grpSpPr>
        <a:xfrm>
          <a:off x="0" y="0"/>
          <a:ext cx="0" cy="0"/>
          <a:chOff x="0" y="0"/>
          <a:chExt cx="0" cy="0"/>
        </a:xfrm>
      </p:grpSpPr>
      <p:sp>
        <p:nvSpPr>
          <p:cNvPr id="362" name="Google Shape;362;p49"/>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Forex copy</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tradng</a:t>
            </a:r>
            <a:endParaRPr b="1" sz="3400">
              <a:solidFill>
                <a:schemeClr val="accent2"/>
              </a:solidFill>
              <a:latin typeface="Pacifico"/>
              <a:ea typeface="Pacifico"/>
              <a:cs typeface="Pacifico"/>
              <a:sym typeface="Pacifico"/>
            </a:endParaRPr>
          </a:p>
        </p:txBody>
      </p:sp>
      <p:sp>
        <p:nvSpPr>
          <p:cNvPr id="363" name="Google Shape;363;p49"/>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code</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sp>
        <p:nvSpPr>
          <p:cNvPr id="364" name="Google Shape;364;p49"/>
          <p:cNvSpPr txBox="1"/>
          <p:nvPr/>
        </p:nvSpPr>
        <p:spPr>
          <a:xfrm>
            <a:off x="3369575" y="587250"/>
            <a:ext cx="5722800" cy="11457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 sz="1000">
                <a:solidFill>
                  <a:srgbClr val="202124"/>
                </a:solidFill>
                <a:highlight>
                  <a:srgbClr val="F8F9FA"/>
                </a:highlight>
              </a:rPr>
              <a:t>Implémentation WebView non sécurisée. L'exécution de code contrôlé par l'utilisateur dans WebView est une faille de sécurité critique.</a:t>
            </a:r>
            <a:endParaRPr sz="1000">
              <a:solidFill>
                <a:srgbClr val="202124"/>
              </a:solidFill>
              <a:highlight>
                <a:srgbClr val="F8F9FA"/>
              </a:highlight>
            </a:endParaRPr>
          </a:p>
          <a:p>
            <a:pPr indent="0" lvl="0" marL="0" marR="38100" rtl="0" algn="l">
              <a:lnSpc>
                <a:spcPct val="128571"/>
              </a:lnSpc>
              <a:spcBef>
                <a:spcPts val="0"/>
              </a:spcBef>
              <a:spcAft>
                <a:spcPts val="0"/>
              </a:spcAft>
              <a:buNone/>
            </a:pPr>
            <a:r>
              <a:rPr b="1" lang="en" sz="1000"/>
              <a:t>Vulnirabilité : </a:t>
            </a:r>
            <a:r>
              <a:rPr lang="en" sz="1000">
                <a:solidFill>
                  <a:srgbClr val="202124"/>
                </a:solidFill>
                <a:highlight>
                  <a:srgbClr val="F8F9FA"/>
                </a:highlight>
              </a:rPr>
              <a:t> </a:t>
            </a:r>
            <a:r>
              <a:rPr lang="en" sz="1000">
                <a:solidFill>
                  <a:srgbClr val="202124"/>
                </a:solidFill>
                <a:highlight>
                  <a:srgbClr val="F8F9FA"/>
                </a:highlight>
              </a:rPr>
              <a:t>Utilisation d'un algorithme cryptographique cassé ou risqué</a:t>
            </a:r>
            <a:endParaRPr sz="1000">
              <a:solidFill>
                <a:srgbClr val="202124"/>
              </a:solidFill>
              <a:highlight>
                <a:srgbClr val="F8F9FA"/>
              </a:highlight>
            </a:endParaRPr>
          </a:p>
          <a:p>
            <a:pPr indent="0" lvl="0" marL="0" marR="38100" rtl="0" algn="l">
              <a:lnSpc>
                <a:spcPct val="128571"/>
              </a:lnSpc>
              <a:spcBef>
                <a:spcPts val="0"/>
              </a:spcBef>
              <a:spcAft>
                <a:spcPts val="0"/>
              </a:spcAft>
              <a:buNone/>
            </a:pPr>
            <a:r>
              <a:rPr lang="en" sz="1000">
                <a:solidFill>
                  <a:srgbClr val="202124"/>
                </a:solidFill>
                <a:highlight>
                  <a:srgbClr val="F8F9FA"/>
                </a:highlight>
              </a:rPr>
              <a:t>Nom du fichier : ChatWindowView.java</a:t>
            </a:r>
            <a:endParaRPr sz="1000">
              <a:solidFill>
                <a:srgbClr val="202124"/>
              </a:solidFill>
              <a:highlight>
                <a:srgbClr val="F8F9FA"/>
              </a:highlight>
            </a:endParaRPr>
          </a:p>
          <a:p>
            <a:pPr indent="0" lvl="0" marL="0" marR="38100" rtl="0" algn="l">
              <a:lnSpc>
                <a:spcPct val="128571"/>
              </a:lnSpc>
              <a:spcBef>
                <a:spcPts val="0"/>
              </a:spcBef>
              <a:spcAft>
                <a:spcPts val="0"/>
              </a:spcAft>
              <a:buNone/>
            </a:pPr>
            <a:r>
              <a:t/>
            </a:r>
            <a:endParaRPr sz="1100">
              <a:solidFill>
                <a:srgbClr val="202124"/>
              </a:solidFill>
              <a:highlight>
                <a:srgbClr val="F8F9FA"/>
              </a:highlight>
            </a:endParaRPr>
          </a:p>
        </p:txBody>
      </p:sp>
      <p:pic>
        <p:nvPicPr>
          <p:cNvPr id="365" name="Google Shape;365;p49"/>
          <p:cNvPicPr preferRelativeResize="0"/>
          <p:nvPr/>
        </p:nvPicPr>
        <p:blipFill>
          <a:blip r:embed="rId3">
            <a:alphaModFix/>
          </a:blip>
          <a:stretch>
            <a:fillRect/>
          </a:stretch>
        </p:blipFill>
        <p:spPr>
          <a:xfrm>
            <a:off x="3334075" y="2123525"/>
            <a:ext cx="5793802" cy="2261147"/>
          </a:xfrm>
          <a:prstGeom prst="rect">
            <a:avLst/>
          </a:prstGeom>
          <a:noFill/>
          <a:ln>
            <a:noFill/>
          </a:ln>
        </p:spPr>
      </p:pic>
      <p:pic>
        <p:nvPicPr>
          <p:cNvPr id="366" name="Google Shape;366;p49"/>
          <p:cNvPicPr preferRelativeResize="0"/>
          <p:nvPr/>
        </p:nvPicPr>
        <p:blipFill>
          <a:blip r:embed="rId4">
            <a:alphaModFix/>
          </a:blip>
          <a:stretch>
            <a:fillRect/>
          </a:stretch>
        </p:blipFill>
        <p:spPr>
          <a:xfrm>
            <a:off x="731625" y="2830150"/>
            <a:ext cx="1909625" cy="1909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0" name="Shape 370"/>
        <p:cNvGrpSpPr/>
        <p:nvPr/>
      </p:nvGrpSpPr>
      <p:grpSpPr>
        <a:xfrm>
          <a:off x="0" y="0"/>
          <a:ext cx="0" cy="0"/>
          <a:chOff x="0" y="0"/>
          <a:chExt cx="0" cy="0"/>
        </a:xfrm>
      </p:grpSpPr>
      <p:sp>
        <p:nvSpPr>
          <p:cNvPr id="371" name="Google Shape;371;p50"/>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Forex copy</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tradng</a:t>
            </a:r>
            <a:endParaRPr b="1" sz="3400">
              <a:solidFill>
                <a:schemeClr val="accent2"/>
              </a:solidFill>
              <a:latin typeface="Pacifico"/>
              <a:ea typeface="Pacifico"/>
              <a:cs typeface="Pacifico"/>
              <a:sym typeface="Pacifico"/>
            </a:endParaRPr>
          </a:p>
        </p:txBody>
      </p:sp>
      <p:sp>
        <p:nvSpPr>
          <p:cNvPr id="372" name="Google Shape;372;p50"/>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code</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sp>
        <p:nvSpPr>
          <p:cNvPr id="373" name="Google Shape;373;p50"/>
          <p:cNvSpPr txBox="1"/>
          <p:nvPr/>
        </p:nvSpPr>
        <p:spPr>
          <a:xfrm>
            <a:off x="3369575" y="587250"/>
            <a:ext cx="5722800" cy="11655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 sz="1000">
                <a:solidFill>
                  <a:srgbClr val="202124"/>
                </a:solidFill>
                <a:highlight>
                  <a:srgbClr val="F8F9FA"/>
                </a:highlight>
              </a:rPr>
              <a:t> L'application peut lire/écrire sur le stockage externe. N'importe quelle application peut lire les données écrites sur le stockage externe.</a:t>
            </a:r>
            <a:endParaRPr sz="1000">
              <a:solidFill>
                <a:srgbClr val="202124"/>
              </a:solidFill>
              <a:highlight>
                <a:srgbClr val="F8F9FA"/>
              </a:highlight>
            </a:endParaRPr>
          </a:p>
          <a:p>
            <a:pPr indent="0" lvl="0" marL="0" marR="38100" rtl="0" algn="l">
              <a:lnSpc>
                <a:spcPct val="128571"/>
              </a:lnSpc>
              <a:spcBef>
                <a:spcPts val="0"/>
              </a:spcBef>
              <a:spcAft>
                <a:spcPts val="0"/>
              </a:spcAft>
              <a:buNone/>
            </a:pPr>
            <a:r>
              <a:rPr b="1" lang="en" sz="1000"/>
              <a:t>Vulnirabilité : </a:t>
            </a:r>
            <a:r>
              <a:rPr lang="en" sz="1000">
                <a:solidFill>
                  <a:srgbClr val="202124"/>
                </a:solidFill>
                <a:highlight>
                  <a:srgbClr val="F8F9FA"/>
                </a:highlight>
              </a:rPr>
              <a:t> </a:t>
            </a:r>
            <a:r>
              <a:rPr lang="en" sz="1000">
                <a:solidFill>
                  <a:srgbClr val="202124"/>
                </a:solidFill>
                <a:highlight>
                  <a:srgbClr val="F8F9FA"/>
                </a:highlight>
              </a:rPr>
              <a:t>Autorisations par défaut incorrectes</a:t>
            </a:r>
            <a:endParaRPr sz="1000">
              <a:solidFill>
                <a:srgbClr val="202124"/>
              </a:solidFill>
              <a:highlight>
                <a:srgbClr val="F8F9FA"/>
              </a:highlight>
            </a:endParaRPr>
          </a:p>
          <a:p>
            <a:pPr indent="0" lvl="0" marL="0" marR="38100" rtl="0" algn="l">
              <a:lnSpc>
                <a:spcPct val="128571"/>
              </a:lnSpc>
              <a:spcBef>
                <a:spcPts val="0"/>
              </a:spcBef>
              <a:spcAft>
                <a:spcPts val="0"/>
              </a:spcAft>
              <a:buNone/>
            </a:pPr>
            <a:r>
              <a:rPr lang="en" sz="1000">
                <a:solidFill>
                  <a:srgbClr val="202124"/>
                </a:solidFill>
                <a:highlight>
                  <a:srgbClr val="F8F9FA"/>
                </a:highlight>
              </a:rPr>
              <a:t>Nom du fichier :</a:t>
            </a:r>
            <a:r>
              <a:rPr lang="en" sz="1100">
                <a:solidFill>
                  <a:srgbClr val="202124"/>
                </a:solidFill>
              </a:rPr>
              <a:t>UriUtils.java</a:t>
            </a:r>
            <a:endParaRPr sz="1000">
              <a:solidFill>
                <a:srgbClr val="202124"/>
              </a:solidFill>
              <a:highlight>
                <a:srgbClr val="F8F9FA"/>
              </a:highlight>
            </a:endParaRPr>
          </a:p>
          <a:p>
            <a:pPr indent="0" lvl="0" marL="0" marR="38100" rtl="0" algn="l">
              <a:lnSpc>
                <a:spcPct val="128571"/>
              </a:lnSpc>
              <a:spcBef>
                <a:spcPts val="0"/>
              </a:spcBef>
              <a:spcAft>
                <a:spcPts val="0"/>
              </a:spcAft>
              <a:buNone/>
            </a:pPr>
            <a:r>
              <a:t/>
            </a:r>
            <a:endParaRPr sz="1100">
              <a:solidFill>
                <a:srgbClr val="202124"/>
              </a:solidFill>
              <a:highlight>
                <a:srgbClr val="F8F9FA"/>
              </a:highlight>
            </a:endParaRPr>
          </a:p>
        </p:txBody>
      </p:sp>
      <p:pic>
        <p:nvPicPr>
          <p:cNvPr id="374" name="Google Shape;374;p50"/>
          <p:cNvPicPr preferRelativeResize="0"/>
          <p:nvPr/>
        </p:nvPicPr>
        <p:blipFill>
          <a:blip r:embed="rId3">
            <a:alphaModFix/>
          </a:blip>
          <a:stretch>
            <a:fillRect/>
          </a:stretch>
        </p:blipFill>
        <p:spPr>
          <a:xfrm>
            <a:off x="3316050" y="1938150"/>
            <a:ext cx="5829851" cy="2169600"/>
          </a:xfrm>
          <a:prstGeom prst="rect">
            <a:avLst/>
          </a:prstGeom>
          <a:noFill/>
          <a:ln>
            <a:noFill/>
          </a:ln>
        </p:spPr>
      </p:pic>
      <p:pic>
        <p:nvPicPr>
          <p:cNvPr id="375" name="Google Shape;375;p50"/>
          <p:cNvPicPr preferRelativeResize="0"/>
          <p:nvPr/>
        </p:nvPicPr>
        <p:blipFill>
          <a:blip r:embed="rId4">
            <a:alphaModFix/>
          </a:blip>
          <a:stretch>
            <a:fillRect/>
          </a:stretch>
        </p:blipFill>
        <p:spPr>
          <a:xfrm>
            <a:off x="786513" y="2896125"/>
            <a:ext cx="1682225" cy="1682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9" name="Shape 379"/>
        <p:cNvGrpSpPr/>
        <p:nvPr/>
      </p:nvGrpSpPr>
      <p:grpSpPr>
        <a:xfrm>
          <a:off x="0" y="0"/>
          <a:ext cx="0" cy="0"/>
          <a:chOff x="0" y="0"/>
          <a:chExt cx="0" cy="0"/>
        </a:xfrm>
      </p:grpSpPr>
      <p:sp>
        <p:nvSpPr>
          <p:cNvPr id="380" name="Google Shape;380;p51"/>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Bitkan</a:t>
            </a:r>
            <a:endParaRPr b="1" sz="3400">
              <a:solidFill>
                <a:schemeClr val="accent2"/>
              </a:solidFill>
              <a:latin typeface="Pacifico"/>
              <a:ea typeface="Pacifico"/>
              <a:cs typeface="Pacifico"/>
              <a:sym typeface="Pacifico"/>
            </a:endParaRPr>
          </a:p>
        </p:txBody>
      </p:sp>
      <p:sp>
        <p:nvSpPr>
          <p:cNvPr id="381" name="Google Shape;381;p51"/>
          <p:cNvSpPr txBox="1"/>
          <p:nvPr/>
        </p:nvSpPr>
        <p:spPr>
          <a:xfrm>
            <a:off x="3440575" y="139025"/>
            <a:ext cx="5722800" cy="953400"/>
          </a:xfrm>
          <a:prstGeom prst="rect">
            <a:avLst/>
          </a:prstGeom>
          <a:noFill/>
          <a:ln>
            <a:noFill/>
          </a:ln>
        </p:spPr>
        <p:txBody>
          <a:bodyPr anchorCtr="0" anchor="t" bIns="91425" lIns="91425" spcFirstLastPara="1" rIns="91425" wrap="square" tIns="91425">
            <a:normAutofit fontScale="925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fichier des permissions de l’application</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382" name="Google Shape;382;p51"/>
          <p:cNvPicPr preferRelativeResize="0"/>
          <p:nvPr/>
        </p:nvPicPr>
        <p:blipFill>
          <a:blip r:embed="rId3">
            <a:alphaModFix/>
          </a:blip>
          <a:stretch>
            <a:fillRect/>
          </a:stretch>
        </p:blipFill>
        <p:spPr>
          <a:xfrm>
            <a:off x="570325" y="2724100"/>
            <a:ext cx="2114600" cy="2114600"/>
          </a:xfrm>
          <a:prstGeom prst="rect">
            <a:avLst/>
          </a:prstGeom>
          <a:noFill/>
          <a:ln>
            <a:noFill/>
          </a:ln>
        </p:spPr>
      </p:pic>
      <p:pic>
        <p:nvPicPr>
          <p:cNvPr id="383" name="Google Shape;383;p51"/>
          <p:cNvPicPr preferRelativeResize="0"/>
          <p:nvPr/>
        </p:nvPicPr>
        <p:blipFill>
          <a:blip r:embed="rId4">
            <a:alphaModFix/>
          </a:blip>
          <a:stretch>
            <a:fillRect/>
          </a:stretch>
        </p:blipFill>
        <p:spPr>
          <a:xfrm>
            <a:off x="3336415" y="1046138"/>
            <a:ext cx="5807584" cy="30512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nvSpPr>
        <p:spPr>
          <a:xfrm>
            <a:off x="567650" y="1135275"/>
            <a:ext cx="7796400" cy="115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300">
                <a:solidFill>
                  <a:schemeClr val="accent2"/>
                </a:solidFill>
                <a:latin typeface="Lobster"/>
                <a:ea typeface="Lobster"/>
                <a:cs typeface="Lobster"/>
                <a:sym typeface="Lobster"/>
              </a:rPr>
              <a:t>Introduction</a:t>
            </a:r>
            <a:endParaRPr b="1" sz="6300">
              <a:solidFill>
                <a:schemeClr val="accent2"/>
              </a:solidFill>
              <a:latin typeface="Lobster"/>
              <a:ea typeface="Lobster"/>
              <a:cs typeface="Lobster"/>
              <a:sym typeface="Lobster"/>
            </a:endParaRPr>
          </a:p>
        </p:txBody>
      </p:sp>
      <p:pic>
        <p:nvPicPr>
          <p:cNvPr id="86" name="Google Shape;86;p16"/>
          <p:cNvPicPr preferRelativeResize="0"/>
          <p:nvPr/>
        </p:nvPicPr>
        <p:blipFill>
          <a:blip r:embed="rId3">
            <a:alphaModFix/>
          </a:blip>
          <a:stretch>
            <a:fillRect/>
          </a:stretch>
        </p:blipFill>
        <p:spPr>
          <a:xfrm>
            <a:off x="2937588" y="3533775"/>
            <a:ext cx="2847975" cy="1609725"/>
          </a:xfrm>
          <a:prstGeom prst="rect">
            <a:avLst/>
          </a:prstGeom>
          <a:noFill/>
          <a:ln>
            <a:noFill/>
          </a:ln>
        </p:spPr>
      </p:pic>
      <p:pic>
        <p:nvPicPr>
          <p:cNvPr id="87" name="Google Shape;87;p16"/>
          <p:cNvPicPr preferRelativeResize="0"/>
          <p:nvPr/>
        </p:nvPicPr>
        <p:blipFill>
          <a:blip r:embed="rId4">
            <a:alphaModFix/>
          </a:blip>
          <a:stretch>
            <a:fillRect/>
          </a:stretch>
        </p:blipFill>
        <p:spPr>
          <a:xfrm>
            <a:off x="0" y="3343275"/>
            <a:ext cx="2543175" cy="1800225"/>
          </a:xfrm>
          <a:prstGeom prst="rect">
            <a:avLst/>
          </a:prstGeom>
          <a:noFill/>
          <a:ln>
            <a:noFill/>
          </a:ln>
        </p:spPr>
      </p:pic>
      <p:pic>
        <p:nvPicPr>
          <p:cNvPr id="88" name="Google Shape;88;p16"/>
          <p:cNvPicPr preferRelativeResize="0"/>
          <p:nvPr/>
        </p:nvPicPr>
        <p:blipFill>
          <a:blip r:embed="rId5">
            <a:alphaModFix/>
          </a:blip>
          <a:stretch>
            <a:fillRect/>
          </a:stretch>
        </p:blipFill>
        <p:spPr>
          <a:xfrm>
            <a:off x="5566725" y="2743275"/>
            <a:ext cx="3396738" cy="25490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7" name="Shape 387"/>
        <p:cNvGrpSpPr/>
        <p:nvPr/>
      </p:nvGrpSpPr>
      <p:grpSpPr>
        <a:xfrm>
          <a:off x="0" y="0"/>
          <a:ext cx="0" cy="0"/>
          <a:chOff x="0" y="0"/>
          <a:chExt cx="0" cy="0"/>
        </a:xfrm>
      </p:grpSpPr>
      <p:sp>
        <p:nvSpPr>
          <p:cNvPr id="388" name="Google Shape;388;p52"/>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BitKan</a:t>
            </a:r>
            <a:endParaRPr b="1" sz="3400">
              <a:solidFill>
                <a:schemeClr val="accent2"/>
              </a:solidFill>
              <a:latin typeface="Pacifico"/>
              <a:ea typeface="Pacifico"/>
              <a:cs typeface="Pacifico"/>
              <a:sym typeface="Pacifico"/>
            </a:endParaRPr>
          </a:p>
        </p:txBody>
      </p:sp>
      <p:sp>
        <p:nvSpPr>
          <p:cNvPr id="389" name="Google Shape;389;p52"/>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fichier des permissions de l’application</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sp>
        <p:nvSpPr>
          <p:cNvPr id="390" name="Google Shape;390;p52"/>
          <p:cNvSpPr txBox="1"/>
          <p:nvPr/>
        </p:nvSpPr>
        <p:spPr>
          <a:xfrm>
            <a:off x="3440575" y="804900"/>
            <a:ext cx="5578800" cy="4468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Char char="●"/>
            </a:pPr>
            <a:r>
              <a:rPr b="1" lang="en" sz="1200">
                <a:solidFill>
                  <a:schemeClr val="dk2"/>
                </a:solidFill>
                <a:highlight>
                  <a:srgbClr val="F8F9FA"/>
                </a:highlight>
              </a:rPr>
              <a:t>android.permission.CALL_PHONE </a:t>
            </a:r>
            <a:r>
              <a:rPr b="1" lang="en" sz="1200">
                <a:solidFill>
                  <a:schemeClr val="dk2"/>
                </a:solidFill>
                <a:highlight>
                  <a:srgbClr val="F8F9FA"/>
                </a:highlight>
              </a:rPr>
              <a:t>:Permission </a:t>
            </a:r>
            <a:r>
              <a:rPr b="1" lang="en" sz="1200">
                <a:solidFill>
                  <a:srgbClr val="202124"/>
                </a:solidFill>
                <a:highlight>
                  <a:srgbClr val="F8F9FA"/>
                </a:highlight>
              </a:rPr>
              <a:t>Dangereuse</a:t>
            </a:r>
            <a:endParaRPr b="1" sz="1200">
              <a:solidFill>
                <a:schemeClr val="dk2"/>
              </a:solidFill>
              <a:highlight>
                <a:srgbClr val="F8F9FA"/>
              </a:highlight>
            </a:endParaRPr>
          </a:p>
          <a:p>
            <a:pPr indent="0" lvl="0" marL="0" rtl="0" algn="l">
              <a:spcBef>
                <a:spcPts val="0"/>
              </a:spcBef>
              <a:spcAft>
                <a:spcPts val="0"/>
              </a:spcAft>
              <a:buNone/>
            </a:pPr>
            <a:r>
              <a:rPr lang="en" sz="1100">
                <a:solidFill>
                  <a:srgbClr val="202124"/>
                </a:solidFill>
                <a:highlight>
                  <a:srgbClr val="F8F9FA"/>
                </a:highlight>
              </a:rPr>
              <a:t>Numéros Permet à l'application d'appeler des numéros de téléphone sans votre intervention. Des applications malveillantes peuvent entraîner des appels inattendus sur votre facture de téléphone. Notez que cela ne permet pas à l'application d'appeler des numéros d'urgence.</a:t>
            </a:r>
            <a:endParaRPr sz="1100">
              <a:solidFill>
                <a:srgbClr val="202124"/>
              </a:solidFill>
              <a:highlight>
                <a:srgbClr val="F8F9FA"/>
              </a:highlight>
            </a:endParaRPr>
          </a:p>
          <a:p>
            <a:pPr indent="-304800" lvl="0" marL="457200" marR="38100" rtl="0" algn="l">
              <a:lnSpc>
                <a:spcPct val="128571"/>
              </a:lnSpc>
              <a:spcBef>
                <a:spcPts val="0"/>
              </a:spcBef>
              <a:spcAft>
                <a:spcPts val="0"/>
              </a:spcAft>
              <a:buClr>
                <a:schemeClr val="dk2"/>
              </a:buClr>
              <a:buSzPts val="1200"/>
              <a:buChar char="●"/>
            </a:pPr>
            <a:r>
              <a:rPr b="1" lang="en" sz="1200">
                <a:solidFill>
                  <a:srgbClr val="202124"/>
                </a:solidFill>
                <a:highlight>
                  <a:srgbClr val="F8F9FA"/>
                </a:highlight>
              </a:rPr>
              <a:t>android.permission.CAMERA</a:t>
            </a:r>
            <a:r>
              <a:rPr b="1" lang="en" sz="1200">
                <a:solidFill>
                  <a:srgbClr val="202124"/>
                </a:solidFill>
                <a:highlight>
                  <a:srgbClr val="F8F9FA"/>
                </a:highlight>
              </a:rPr>
              <a:t> :Permission </a:t>
            </a:r>
            <a:r>
              <a:rPr b="1" lang="en" sz="1200">
                <a:solidFill>
                  <a:srgbClr val="202124"/>
                </a:solidFill>
                <a:highlight>
                  <a:srgbClr val="F8F9FA"/>
                </a:highlight>
              </a:rPr>
              <a:t>Dangereuse</a:t>
            </a:r>
            <a:endParaRPr b="1" sz="12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Permet à l'application de prendre des photos et des vidéos avec l'appareil photo. Cela permet à l'application de collecter des images que la caméra voit à tout moment.</a:t>
            </a:r>
            <a:endParaRPr sz="1100">
              <a:solidFill>
                <a:srgbClr val="202124"/>
              </a:solidFill>
              <a:highlight>
                <a:srgbClr val="F8F9FA"/>
              </a:highlight>
            </a:endParaRPr>
          </a:p>
          <a:p>
            <a:pPr indent="-304800" lvl="0" marL="457200" marR="38100" rtl="0" algn="l">
              <a:lnSpc>
                <a:spcPct val="128571"/>
              </a:lnSpc>
              <a:spcBef>
                <a:spcPts val="0"/>
              </a:spcBef>
              <a:spcAft>
                <a:spcPts val="0"/>
              </a:spcAft>
              <a:buClr>
                <a:schemeClr val="dk2"/>
              </a:buClr>
              <a:buSzPts val="1200"/>
              <a:buChar char="●"/>
            </a:pPr>
            <a:r>
              <a:rPr b="1" lang="en" sz="1200">
                <a:solidFill>
                  <a:srgbClr val="202124"/>
                </a:solidFill>
                <a:highlight>
                  <a:srgbClr val="F8F9FA"/>
                </a:highlight>
              </a:rPr>
              <a:t>android.permission.GET_TASKS</a:t>
            </a:r>
            <a:r>
              <a:rPr b="1" lang="en" sz="1200">
                <a:solidFill>
                  <a:srgbClr val="202124"/>
                </a:solidFill>
                <a:highlight>
                  <a:srgbClr val="F8F9FA"/>
                </a:highlight>
              </a:rPr>
              <a:t> :Permission Dangereuse</a:t>
            </a:r>
            <a:endParaRPr b="1" sz="12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Permet à l'application de récupérer des informations sur les tâches en cours et récemment en cours d'exécution. Peut permettre à des applications malveillantes de découvrir des informations privées sur d'autres applications.</a:t>
            </a:r>
            <a:endParaRPr sz="1100">
              <a:solidFill>
                <a:srgbClr val="202124"/>
              </a:solidFill>
              <a:highlight>
                <a:srgbClr val="F8F9FA"/>
              </a:highlight>
            </a:endParaRPr>
          </a:p>
          <a:p>
            <a:pPr indent="-304800" lvl="0" marL="457200" marR="38100" rtl="0" algn="l">
              <a:lnSpc>
                <a:spcPct val="128571"/>
              </a:lnSpc>
              <a:spcBef>
                <a:spcPts val="0"/>
              </a:spcBef>
              <a:spcAft>
                <a:spcPts val="0"/>
              </a:spcAft>
              <a:buClr>
                <a:schemeClr val="dk2"/>
              </a:buClr>
              <a:buSzPts val="1200"/>
              <a:buChar char="●"/>
            </a:pPr>
            <a:r>
              <a:rPr b="1" lang="en" sz="1200">
                <a:solidFill>
                  <a:srgbClr val="202124"/>
                </a:solidFill>
                <a:highlight>
                  <a:srgbClr val="F8F9FA"/>
                </a:highlight>
              </a:rPr>
              <a:t>android.permission.CHANGE_CONFIGURATION</a:t>
            </a:r>
            <a:r>
              <a:rPr b="1" lang="en" sz="1200">
                <a:solidFill>
                  <a:srgbClr val="202124"/>
                </a:solidFill>
                <a:highlight>
                  <a:srgbClr val="F8F9FA"/>
                </a:highlight>
              </a:rPr>
              <a:t> :Permission </a:t>
            </a:r>
            <a:r>
              <a:rPr b="1" lang="en" sz="1200">
                <a:solidFill>
                  <a:srgbClr val="202124"/>
                </a:solidFill>
                <a:highlight>
                  <a:srgbClr val="F8F9FA"/>
                </a:highlight>
              </a:rPr>
              <a:t>SignatureOrSystem</a:t>
            </a:r>
            <a:endParaRPr b="1" sz="12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Permet à une application de modifier la configuration actuelle, telle que les paramètres régionaux ou la taille de police globale.</a:t>
            </a:r>
            <a:endParaRPr sz="1100">
              <a:solidFill>
                <a:srgbClr val="202124"/>
              </a:solidFill>
              <a:highlight>
                <a:srgbClr val="F8F9FA"/>
              </a:highlight>
            </a:endParaRPr>
          </a:p>
          <a:p>
            <a:pPr indent="0" lvl="0" marL="0" marR="38100" rtl="0" algn="l">
              <a:lnSpc>
                <a:spcPct val="128571"/>
              </a:lnSpc>
              <a:spcBef>
                <a:spcPts val="0"/>
              </a:spcBef>
              <a:spcAft>
                <a:spcPts val="0"/>
              </a:spcAft>
              <a:buNone/>
            </a:pPr>
            <a:r>
              <a:t/>
            </a:r>
            <a:endParaRPr sz="1100">
              <a:solidFill>
                <a:srgbClr val="202124"/>
              </a:solidFill>
              <a:highlight>
                <a:srgbClr val="F8F9FA"/>
              </a:highlight>
            </a:endParaRPr>
          </a:p>
          <a:p>
            <a:pPr indent="0" lvl="0" marL="0" marR="38100" rtl="0" algn="l">
              <a:lnSpc>
                <a:spcPct val="128571"/>
              </a:lnSpc>
              <a:spcBef>
                <a:spcPts val="0"/>
              </a:spcBef>
              <a:spcAft>
                <a:spcPts val="0"/>
              </a:spcAft>
              <a:buNone/>
            </a:pPr>
            <a:r>
              <a:t/>
            </a:r>
            <a:endParaRPr sz="1200">
              <a:solidFill>
                <a:srgbClr val="202124"/>
              </a:solidFill>
              <a:highlight>
                <a:srgbClr val="F8F9FA"/>
              </a:highlight>
            </a:endParaRPr>
          </a:p>
          <a:p>
            <a:pPr indent="0" lvl="0" marL="0" marR="38100" rtl="0" algn="l">
              <a:lnSpc>
                <a:spcPct val="128571"/>
              </a:lnSpc>
              <a:spcBef>
                <a:spcPts val="0"/>
              </a:spcBef>
              <a:spcAft>
                <a:spcPts val="0"/>
              </a:spcAft>
              <a:buNone/>
            </a:pPr>
            <a:r>
              <a:t/>
            </a:r>
            <a:endParaRPr b="1">
              <a:solidFill>
                <a:srgbClr val="202124"/>
              </a:solidFill>
              <a:highlight>
                <a:srgbClr val="F8F9FA"/>
              </a:highlight>
            </a:endParaRPr>
          </a:p>
          <a:p>
            <a:pPr indent="0" lvl="0" marL="0" marR="38100" rtl="0" algn="l">
              <a:lnSpc>
                <a:spcPct val="128571"/>
              </a:lnSpc>
              <a:spcBef>
                <a:spcPts val="0"/>
              </a:spcBef>
              <a:spcAft>
                <a:spcPts val="0"/>
              </a:spcAft>
              <a:buNone/>
            </a:pPr>
            <a:r>
              <a:t/>
            </a:r>
            <a:endParaRPr b="1">
              <a:solidFill>
                <a:srgbClr val="202124"/>
              </a:solidFill>
              <a:highlight>
                <a:srgbClr val="F8F9FA"/>
              </a:highlight>
            </a:endParaRPr>
          </a:p>
        </p:txBody>
      </p:sp>
      <p:pic>
        <p:nvPicPr>
          <p:cNvPr id="391" name="Google Shape;391;p52"/>
          <p:cNvPicPr preferRelativeResize="0"/>
          <p:nvPr/>
        </p:nvPicPr>
        <p:blipFill>
          <a:blip r:embed="rId3">
            <a:alphaModFix/>
          </a:blip>
          <a:stretch>
            <a:fillRect/>
          </a:stretch>
        </p:blipFill>
        <p:spPr>
          <a:xfrm>
            <a:off x="570325" y="2724100"/>
            <a:ext cx="2114600" cy="2114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5" name="Shape 395"/>
        <p:cNvGrpSpPr/>
        <p:nvPr/>
      </p:nvGrpSpPr>
      <p:grpSpPr>
        <a:xfrm>
          <a:off x="0" y="0"/>
          <a:ext cx="0" cy="0"/>
          <a:chOff x="0" y="0"/>
          <a:chExt cx="0" cy="0"/>
        </a:xfrm>
      </p:grpSpPr>
      <p:sp>
        <p:nvSpPr>
          <p:cNvPr id="396" name="Google Shape;396;p53"/>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BitKan</a:t>
            </a:r>
            <a:endParaRPr b="1" sz="3400">
              <a:solidFill>
                <a:schemeClr val="accent2"/>
              </a:solidFill>
              <a:latin typeface="Pacifico"/>
              <a:ea typeface="Pacifico"/>
              <a:cs typeface="Pacifico"/>
              <a:sym typeface="Pacifico"/>
            </a:endParaRPr>
          </a:p>
        </p:txBody>
      </p:sp>
      <p:sp>
        <p:nvSpPr>
          <p:cNvPr id="397" name="Google Shape;397;p53"/>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fichier des permissions de l’application</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sp>
        <p:nvSpPr>
          <p:cNvPr id="398" name="Google Shape;398;p53"/>
          <p:cNvSpPr txBox="1"/>
          <p:nvPr/>
        </p:nvSpPr>
        <p:spPr>
          <a:xfrm>
            <a:off x="3440575" y="804900"/>
            <a:ext cx="5578800" cy="4382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Char char="●"/>
            </a:pPr>
            <a:r>
              <a:rPr b="1" lang="en" sz="1200">
                <a:solidFill>
                  <a:schemeClr val="dk2"/>
                </a:solidFill>
                <a:highlight>
                  <a:srgbClr val="F8F9FA"/>
                </a:highlight>
              </a:rPr>
              <a:t>android.permission.READ_EXTERNAL_STORAGE</a:t>
            </a:r>
            <a:r>
              <a:rPr b="1" lang="en" sz="1200">
                <a:solidFill>
                  <a:schemeClr val="dk2"/>
                </a:solidFill>
                <a:highlight>
                  <a:srgbClr val="F8F9FA"/>
                </a:highlight>
              </a:rPr>
              <a:t> :Permission </a:t>
            </a:r>
            <a:r>
              <a:rPr b="1" lang="en" sz="1200">
                <a:solidFill>
                  <a:srgbClr val="202124"/>
                </a:solidFill>
                <a:highlight>
                  <a:srgbClr val="F8F9FA"/>
                </a:highlight>
              </a:rPr>
              <a:t>Dangereuse</a:t>
            </a:r>
            <a:endParaRPr b="1" sz="1200">
              <a:solidFill>
                <a:schemeClr val="dk2"/>
              </a:solidFill>
              <a:highlight>
                <a:srgbClr val="F8F9FA"/>
              </a:highlight>
            </a:endParaRPr>
          </a:p>
          <a:p>
            <a:pPr indent="0" lvl="0" marL="0" rtl="0" algn="l">
              <a:spcBef>
                <a:spcPts val="0"/>
              </a:spcBef>
              <a:spcAft>
                <a:spcPts val="0"/>
              </a:spcAft>
              <a:buNone/>
            </a:pPr>
            <a:r>
              <a:rPr lang="en" sz="1100">
                <a:solidFill>
                  <a:srgbClr val="202124"/>
                </a:solidFill>
                <a:highlight>
                  <a:srgbClr val="F8F9FA"/>
                </a:highlight>
              </a:rPr>
              <a:t>Permet à une application de lire à partir d'un stockage externe.</a:t>
            </a:r>
            <a:endParaRPr sz="1100">
              <a:solidFill>
                <a:srgbClr val="202124"/>
              </a:solidFill>
              <a:highlight>
                <a:srgbClr val="F8F9FA"/>
              </a:highlight>
            </a:endParaRPr>
          </a:p>
          <a:p>
            <a:pPr indent="-304800" lvl="0" marL="457200" marR="38100" rtl="0" algn="l">
              <a:lnSpc>
                <a:spcPct val="128571"/>
              </a:lnSpc>
              <a:spcBef>
                <a:spcPts val="0"/>
              </a:spcBef>
              <a:spcAft>
                <a:spcPts val="0"/>
              </a:spcAft>
              <a:buClr>
                <a:schemeClr val="dk2"/>
              </a:buClr>
              <a:buSzPts val="1200"/>
              <a:buChar char="●"/>
            </a:pPr>
            <a:r>
              <a:rPr b="1" lang="en" sz="1200">
                <a:solidFill>
                  <a:srgbClr val="202124"/>
                </a:solidFill>
                <a:highlight>
                  <a:srgbClr val="F8F9FA"/>
                </a:highlight>
              </a:rPr>
              <a:t>android.permission.READ_PHONE_STATE</a:t>
            </a:r>
            <a:r>
              <a:rPr b="1" lang="en" sz="1200">
                <a:solidFill>
                  <a:srgbClr val="202124"/>
                </a:solidFill>
                <a:highlight>
                  <a:srgbClr val="F8F9FA"/>
                </a:highlight>
              </a:rPr>
              <a:t> :Permission Dangereuse</a:t>
            </a:r>
            <a:endParaRPr b="1" sz="12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Permet à l'application d'accéder aux fonctionnalités téléphoniques de l'appareil. Une application avec cette autorisation peut déterminer le numéro de téléphone et le numéro de série de ce téléphone, si un appel est actif, le numéro auquel l'appel est connecté, etc.</a:t>
            </a:r>
            <a:endParaRPr sz="1100">
              <a:solidFill>
                <a:srgbClr val="202124"/>
              </a:solidFill>
              <a:highlight>
                <a:srgbClr val="F8F9FA"/>
              </a:highlight>
            </a:endParaRPr>
          </a:p>
          <a:p>
            <a:pPr indent="-304800" lvl="0" marL="457200" marR="38100" rtl="0" algn="l">
              <a:lnSpc>
                <a:spcPct val="128571"/>
              </a:lnSpc>
              <a:spcBef>
                <a:spcPts val="0"/>
              </a:spcBef>
              <a:spcAft>
                <a:spcPts val="0"/>
              </a:spcAft>
              <a:buClr>
                <a:schemeClr val="dk2"/>
              </a:buClr>
              <a:buSzPts val="1200"/>
              <a:buChar char="●"/>
            </a:pPr>
            <a:r>
              <a:rPr b="1" lang="en" sz="1200">
                <a:solidFill>
                  <a:srgbClr val="202124"/>
                </a:solidFill>
                <a:highlight>
                  <a:srgbClr val="F8F9FA"/>
                </a:highlight>
              </a:rPr>
              <a:t>android.permission.RECORD_AUDIO</a:t>
            </a:r>
            <a:r>
              <a:rPr b="1" lang="en" sz="1200">
                <a:solidFill>
                  <a:srgbClr val="202124"/>
                </a:solidFill>
                <a:highlight>
                  <a:srgbClr val="F8F9FA"/>
                </a:highlight>
              </a:rPr>
              <a:t> :Permission Dangereuse</a:t>
            </a:r>
            <a:endParaRPr b="1" sz="12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Autorise l'application à accéder au micro.</a:t>
            </a:r>
            <a:endParaRPr sz="1100">
              <a:solidFill>
                <a:srgbClr val="202124"/>
              </a:solidFill>
              <a:highlight>
                <a:srgbClr val="F8F9FA"/>
              </a:highlight>
            </a:endParaRPr>
          </a:p>
          <a:p>
            <a:pPr indent="-304800" lvl="0" marL="457200" marR="38100" rtl="0" algn="l">
              <a:lnSpc>
                <a:spcPct val="128571"/>
              </a:lnSpc>
              <a:spcBef>
                <a:spcPts val="0"/>
              </a:spcBef>
              <a:spcAft>
                <a:spcPts val="0"/>
              </a:spcAft>
              <a:buClr>
                <a:schemeClr val="dk2"/>
              </a:buClr>
              <a:buSzPts val="1200"/>
              <a:buChar char="●"/>
            </a:pPr>
            <a:r>
              <a:rPr b="1" lang="en" sz="1200">
                <a:solidFill>
                  <a:srgbClr val="202124"/>
                </a:solidFill>
                <a:highlight>
                  <a:srgbClr val="F8F9FA"/>
                </a:highlight>
              </a:rPr>
              <a:t>android.permission.REQUEST_INSTALL_PACKAGES</a:t>
            </a:r>
            <a:r>
              <a:rPr b="1" lang="en" sz="1200">
                <a:solidFill>
                  <a:srgbClr val="202124"/>
                </a:solidFill>
                <a:highlight>
                  <a:srgbClr val="F8F9FA"/>
                </a:highlight>
              </a:rPr>
              <a:t> :Permission </a:t>
            </a:r>
            <a:r>
              <a:rPr b="1" lang="en" sz="1200">
                <a:solidFill>
                  <a:srgbClr val="202124"/>
                </a:solidFill>
                <a:highlight>
                  <a:srgbClr val="F8F9FA"/>
                </a:highlight>
              </a:rPr>
              <a:t>Dangereuse</a:t>
            </a:r>
            <a:endParaRPr b="1" sz="12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Des applications malveillantes peuvent l'utiliser pour essayer d'inciter les utilisateurs à installer des packages malveillants supplémentaires.</a:t>
            </a:r>
            <a:endParaRPr sz="1100">
              <a:solidFill>
                <a:srgbClr val="202124"/>
              </a:solidFill>
              <a:highlight>
                <a:srgbClr val="F8F9FA"/>
              </a:highlight>
            </a:endParaRPr>
          </a:p>
          <a:p>
            <a:pPr indent="0" lvl="0" marL="0" marR="38100" rtl="0" algn="l">
              <a:lnSpc>
                <a:spcPct val="128571"/>
              </a:lnSpc>
              <a:spcBef>
                <a:spcPts val="0"/>
              </a:spcBef>
              <a:spcAft>
                <a:spcPts val="0"/>
              </a:spcAft>
              <a:buNone/>
            </a:pPr>
            <a:r>
              <a:t/>
            </a:r>
            <a:endParaRPr sz="1100">
              <a:solidFill>
                <a:srgbClr val="202124"/>
              </a:solidFill>
              <a:highlight>
                <a:srgbClr val="F8F9FA"/>
              </a:highlight>
            </a:endParaRPr>
          </a:p>
          <a:p>
            <a:pPr indent="0" lvl="0" marL="0" marR="38100" rtl="0" algn="l">
              <a:lnSpc>
                <a:spcPct val="128571"/>
              </a:lnSpc>
              <a:spcBef>
                <a:spcPts val="0"/>
              </a:spcBef>
              <a:spcAft>
                <a:spcPts val="0"/>
              </a:spcAft>
              <a:buNone/>
            </a:pPr>
            <a:r>
              <a:t/>
            </a:r>
            <a:endParaRPr sz="1200">
              <a:solidFill>
                <a:srgbClr val="202124"/>
              </a:solidFill>
              <a:highlight>
                <a:srgbClr val="F8F9FA"/>
              </a:highlight>
            </a:endParaRPr>
          </a:p>
          <a:p>
            <a:pPr indent="0" lvl="0" marL="0" marR="38100" rtl="0" algn="l">
              <a:lnSpc>
                <a:spcPct val="128571"/>
              </a:lnSpc>
              <a:spcBef>
                <a:spcPts val="0"/>
              </a:spcBef>
              <a:spcAft>
                <a:spcPts val="0"/>
              </a:spcAft>
              <a:buNone/>
            </a:pPr>
            <a:r>
              <a:t/>
            </a:r>
            <a:endParaRPr b="1">
              <a:solidFill>
                <a:srgbClr val="202124"/>
              </a:solidFill>
              <a:highlight>
                <a:srgbClr val="F8F9FA"/>
              </a:highlight>
            </a:endParaRPr>
          </a:p>
          <a:p>
            <a:pPr indent="0" lvl="0" marL="0" marR="38100" rtl="0" algn="l">
              <a:lnSpc>
                <a:spcPct val="128571"/>
              </a:lnSpc>
              <a:spcBef>
                <a:spcPts val="0"/>
              </a:spcBef>
              <a:spcAft>
                <a:spcPts val="0"/>
              </a:spcAft>
              <a:buNone/>
            </a:pPr>
            <a:r>
              <a:t/>
            </a:r>
            <a:endParaRPr b="1">
              <a:solidFill>
                <a:srgbClr val="202124"/>
              </a:solidFill>
              <a:highlight>
                <a:srgbClr val="F8F9FA"/>
              </a:highlight>
            </a:endParaRPr>
          </a:p>
        </p:txBody>
      </p:sp>
      <p:pic>
        <p:nvPicPr>
          <p:cNvPr id="399" name="Google Shape;399;p53"/>
          <p:cNvPicPr preferRelativeResize="0"/>
          <p:nvPr/>
        </p:nvPicPr>
        <p:blipFill>
          <a:blip r:embed="rId3">
            <a:alphaModFix/>
          </a:blip>
          <a:stretch>
            <a:fillRect/>
          </a:stretch>
        </p:blipFill>
        <p:spPr>
          <a:xfrm>
            <a:off x="570325" y="2724100"/>
            <a:ext cx="2114600" cy="2114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 name="Shape 403"/>
        <p:cNvGrpSpPr/>
        <p:nvPr/>
      </p:nvGrpSpPr>
      <p:grpSpPr>
        <a:xfrm>
          <a:off x="0" y="0"/>
          <a:ext cx="0" cy="0"/>
          <a:chOff x="0" y="0"/>
          <a:chExt cx="0" cy="0"/>
        </a:xfrm>
      </p:grpSpPr>
      <p:sp>
        <p:nvSpPr>
          <p:cNvPr id="404" name="Google Shape;404;p54"/>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BitKan</a:t>
            </a:r>
            <a:endParaRPr b="1" sz="3400">
              <a:solidFill>
                <a:schemeClr val="accent2"/>
              </a:solidFill>
              <a:latin typeface="Pacifico"/>
              <a:ea typeface="Pacifico"/>
              <a:cs typeface="Pacifico"/>
              <a:sym typeface="Pacifico"/>
            </a:endParaRPr>
          </a:p>
        </p:txBody>
      </p:sp>
      <p:sp>
        <p:nvSpPr>
          <p:cNvPr id="405" name="Google Shape;405;p54"/>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fichier des permissions de l’application</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sp>
        <p:nvSpPr>
          <p:cNvPr id="406" name="Google Shape;406;p54"/>
          <p:cNvSpPr txBox="1"/>
          <p:nvPr/>
        </p:nvSpPr>
        <p:spPr>
          <a:xfrm>
            <a:off x="3440575" y="804900"/>
            <a:ext cx="5578800" cy="3898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Char char="●"/>
            </a:pPr>
            <a:r>
              <a:rPr b="1" lang="en" sz="1200">
                <a:solidFill>
                  <a:schemeClr val="dk2"/>
                </a:solidFill>
                <a:highlight>
                  <a:srgbClr val="F8F9FA"/>
                </a:highlight>
              </a:rPr>
              <a:t>android.permission.SYSTEM_ALERT_WINDOW </a:t>
            </a:r>
            <a:r>
              <a:rPr b="1" lang="en" sz="1200">
                <a:solidFill>
                  <a:schemeClr val="dk2"/>
                </a:solidFill>
                <a:highlight>
                  <a:srgbClr val="F8F9FA"/>
                </a:highlight>
              </a:rPr>
              <a:t>:Permission </a:t>
            </a:r>
            <a:r>
              <a:rPr b="1" lang="en" sz="1200">
                <a:solidFill>
                  <a:srgbClr val="202124"/>
                </a:solidFill>
                <a:highlight>
                  <a:srgbClr val="F8F9FA"/>
                </a:highlight>
              </a:rPr>
              <a:t>Dangereuse</a:t>
            </a:r>
            <a:endParaRPr b="1" sz="1200">
              <a:solidFill>
                <a:schemeClr val="dk2"/>
              </a:solidFill>
              <a:highlight>
                <a:srgbClr val="F8F9FA"/>
              </a:highlight>
            </a:endParaRPr>
          </a:p>
          <a:p>
            <a:pPr indent="0" lvl="0" marL="0" rtl="0" algn="l">
              <a:spcBef>
                <a:spcPts val="0"/>
              </a:spcBef>
              <a:spcAft>
                <a:spcPts val="0"/>
              </a:spcAft>
              <a:buNone/>
            </a:pPr>
            <a:r>
              <a:rPr lang="en" sz="1100">
                <a:solidFill>
                  <a:srgbClr val="202124"/>
                </a:solidFill>
                <a:highlight>
                  <a:srgbClr val="F8F9FA"/>
                </a:highlight>
              </a:rPr>
              <a:t>Permet à une application d'afficher les fenêtres d'alerte système. Des applications malveillantes peuvent prendre en charge tout l'écran du téléphone.</a:t>
            </a:r>
            <a:endParaRPr sz="1100">
              <a:solidFill>
                <a:srgbClr val="202124"/>
              </a:solidFill>
              <a:highlight>
                <a:srgbClr val="F8F9FA"/>
              </a:highlight>
            </a:endParaRPr>
          </a:p>
          <a:p>
            <a:pPr indent="-304800" lvl="0" marL="457200" marR="38100" rtl="0" algn="l">
              <a:lnSpc>
                <a:spcPct val="128571"/>
              </a:lnSpc>
              <a:spcBef>
                <a:spcPts val="0"/>
              </a:spcBef>
              <a:spcAft>
                <a:spcPts val="0"/>
              </a:spcAft>
              <a:buClr>
                <a:schemeClr val="dk2"/>
              </a:buClr>
              <a:buSzPts val="1200"/>
              <a:buChar char="●"/>
            </a:pPr>
            <a:r>
              <a:rPr b="1" lang="en" sz="1200">
                <a:solidFill>
                  <a:srgbClr val="202124"/>
                </a:solidFill>
                <a:highlight>
                  <a:srgbClr val="F8F9FA"/>
                </a:highlight>
              </a:rPr>
              <a:t>android.permission.WRITE_EXTERNAL_STORAGE </a:t>
            </a:r>
            <a:r>
              <a:rPr b="1" lang="en" sz="1200">
                <a:solidFill>
                  <a:srgbClr val="202124"/>
                </a:solidFill>
                <a:highlight>
                  <a:srgbClr val="F8F9FA"/>
                </a:highlight>
              </a:rPr>
              <a:t>:Permission Dangereuse</a:t>
            </a:r>
            <a:endParaRPr b="1" sz="12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Permet à une application d'écrire sur un stockage externe.</a:t>
            </a:r>
            <a:endParaRPr sz="1100">
              <a:solidFill>
                <a:srgbClr val="202124"/>
              </a:solidFill>
              <a:highlight>
                <a:srgbClr val="F8F9FA"/>
              </a:highlight>
            </a:endParaRPr>
          </a:p>
          <a:p>
            <a:pPr indent="-304800" lvl="0" marL="457200" marR="38100" rtl="0" algn="l">
              <a:lnSpc>
                <a:spcPct val="128571"/>
              </a:lnSpc>
              <a:spcBef>
                <a:spcPts val="0"/>
              </a:spcBef>
              <a:spcAft>
                <a:spcPts val="0"/>
              </a:spcAft>
              <a:buClr>
                <a:schemeClr val="dk2"/>
              </a:buClr>
              <a:buSzPts val="1200"/>
              <a:buChar char="●"/>
            </a:pPr>
            <a:r>
              <a:rPr b="1" lang="en" sz="1200">
                <a:solidFill>
                  <a:srgbClr val="202124"/>
                </a:solidFill>
                <a:highlight>
                  <a:srgbClr val="F8F9FA"/>
                </a:highlight>
              </a:rPr>
              <a:t>android.permission.WRITE_SETTINGS</a:t>
            </a:r>
            <a:r>
              <a:rPr b="1" lang="en" sz="1200">
                <a:solidFill>
                  <a:srgbClr val="202124"/>
                </a:solidFill>
                <a:highlight>
                  <a:srgbClr val="F8F9FA"/>
                </a:highlight>
              </a:rPr>
              <a:t> :Permission Dangereuse</a:t>
            </a:r>
            <a:endParaRPr b="1" sz="12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Permet à une application de modifier les données des paramètres du système. Des applications malveillantes peuvent corrompre la configuration de votre système.</a:t>
            </a:r>
            <a:endParaRPr sz="1100">
              <a:solidFill>
                <a:srgbClr val="202124"/>
              </a:solidFill>
              <a:highlight>
                <a:srgbClr val="F8F9FA"/>
              </a:highlight>
            </a:endParaRPr>
          </a:p>
          <a:p>
            <a:pPr indent="-304800" lvl="0" marL="457200" marR="38100" rtl="0" algn="l">
              <a:lnSpc>
                <a:spcPct val="128571"/>
              </a:lnSpc>
              <a:spcBef>
                <a:spcPts val="0"/>
              </a:spcBef>
              <a:spcAft>
                <a:spcPts val="0"/>
              </a:spcAft>
              <a:buClr>
                <a:schemeClr val="dk2"/>
              </a:buClr>
              <a:buSzPts val="1200"/>
              <a:buChar char="●"/>
            </a:pPr>
            <a:r>
              <a:rPr b="1" lang="en" sz="1200">
                <a:solidFill>
                  <a:srgbClr val="202124"/>
                </a:solidFill>
                <a:highlight>
                  <a:srgbClr val="F8F9FA"/>
                </a:highlight>
              </a:rPr>
              <a:t>com.google.android.c2dm.permission.RECEIVE</a:t>
            </a:r>
            <a:r>
              <a:rPr b="1" lang="en" sz="1200">
                <a:solidFill>
                  <a:srgbClr val="202124"/>
                </a:solidFill>
                <a:highlight>
                  <a:srgbClr val="F8F9FA"/>
                </a:highlight>
              </a:rPr>
              <a:t> :</a:t>
            </a:r>
            <a:r>
              <a:rPr b="1" lang="en" sz="1200">
                <a:solidFill>
                  <a:srgbClr val="202124"/>
                </a:solidFill>
                <a:highlight>
                  <a:srgbClr val="F8F9FA"/>
                </a:highlight>
              </a:rPr>
              <a:t>C2DM permissions</a:t>
            </a:r>
            <a:endParaRPr b="1" sz="12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Autorisation pour la messagerie cloud vers appareil.</a:t>
            </a:r>
            <a:endParaRPr sz="1100">
              <a:solidFill>
                <a:srgbClr val="202124"/>
              </a:solidFill>
              <a:highlight>
                <a:srgbClr val="F8F9FA"/>
              </a:highlight>
            </a:endParaRPr>
          </a:p>
          <a:p>
            <a:pPr indent="0" lvl="0" marL="0" marR="38100" rtl="0" algn="l">
              <a:lnSpc>
                <a:spcPct val="128571"/>
              </a:lnSpc>
              <a:spcBef>
                <a:spcPts val="0"/>
              </a:spcBef>
              <a:spcAft>
                <a:spcPts val="0"/>
              </a:spcAft>
              <a:buNone/>
            </a:pPr>
            <a:r>
              <a:t/>
            </a:r>
            <a:endParaRPr sz="1100">
              <a:solidFill>
                <a:srgbClr val="202124"/>
              </a:solidFill>
              <a:highlight>
                <a:srgbClr val="F8F9FA"/>
              </a:highlight>
            </a:endParaRPr>
          </a:p>
          <a:p>
            <a:pPr indent="0" lvl="0" marL="0" marR="38100" rtl="0" algn="l">
              <a:lnSpc>
                <a:spcPct val="128571"/>
              </a:lnSpc>
              <a:spcBef>
                <a:spcPts val="0"/>
              </a:spcBef>
              <a:spcAft>
                <a:spcPts val="0"/>
              </a:spcAft>
              <a:buNone/>
            </a:pPr>
            <a:r>
              <a:t/>
            </a:r>
            <a:endParaRPr sz="1200">
              <a:solidFill>
                <a:srgbClr val="202124"/>
              </a:solidFill>
              <a:highlight>
                <a:srgbClr val="F8F9FA"/>
              </a:highlight>
            </a:endParaRPr>
          </a:p>
          <a:p>
            <a:pPr indent="0" lvl="0" marL="0" marR="38100" rtl="0" algn="l">
              <a:lnSpc>
                <a:spcPct val="128571"/>
              </a:lnSpc>
              <a:spcBef>
                <a:spcPts val="0"/>
              </a:spcBef>
              <a:spcAft>
                <a:spcPts val="0"/>
              </a:spcAft>
              <a:buNone/>
            </a:pPr>
            <a:r>
              <a:t/>
            </a:r>
            <a:endParaRPr b="1">
              <a:solidFill>
                <a:srgbClr val="202124"/>
              </a:solidFill>
              <a:highlight>
                <a:srgbClr val="F8F9FA"/>
              </a:highlight>
            </a:endParaRPr>
          </a:p>
          <a:p>
            <a:pPr indent="0" lvl="0" marL="0" marR="38100" rtl="0" algn="l">
              <a:lnSpc>
                <a:spcPct val="128571"/>
              </a:lnSpc>
              <a:spcBef>
                <a:spcPts val="0"/>
              </a:spcBef>
              <a:spcAft>
                <a:spcPts val="0"/>
              </a:spcAft>
              <a:buNone/>
            </a:pPr>
            <a:r>
              <a:t/>
            </a:r>
            <a:endParaRPr b="1">
              <a:solidFill>
                <a:srgbClr val="202124"/>
              </a:solidFill>
              <a:highlight>
                <a:srgbClr val="F8F9FA"/>
              </a:highlight>
            </a:endParaRPr>
          </a:p>
        </p:txBody>
      </p:sp>
      <p:pic>
        <p:nvPicPr>
          <p:cNvPr id="407" name="Google Shape;407;p54"/>
          <p:cNvPicPr preferRelativeResize="0"/>
          <p:nvPr/>
        </p:nvPicPr>
        <p:blipFill>
          <a:blip r:embed="rId3">
            <a:alphaModFix/>
          </a:blip>
          <a:stretch>
            <a:fillRect/>
          </a:stretch>
        </p:blipFill>
        <p:spPr>
          <a:xfrm>
            <a:off x="570325" y="2724100"/>
            <a:ext cx="2114600" cy="21146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sp>
        <p:nvSpPr>
          <p:cNvPr id="412" name="Google Shape;412;p55"/>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a:t>
            </a:r>
            <a:r>
              <a:rPr b="1" lang="en" sz="3400">
                <a:solidFill>
                  <a:schemeClr val="accent2"/>
                </a:solidFill>
                <a:latin typeface="Pacifico"/>
                <a:ea typeface="Pacifico"/>
                <a:cs typeface="Pacifico"/>
                <a:sym typeface="Pacifico"/>
              </a:rPr>
              <a:t>BitKan</a:t>
            </a:r>
            <a:endParaRPr b="1" sz="3400">
              <a:solidFill>
                <a:schemeClr val="accent2"/>
              </a:solidFill>
              <a:latin typeface="Pacifico"/>
              <a:ea typeface="Pacifico"/>
              <a:cs typeface="Pacifico"/>
              <a:sym typeface="Pacifico"/>
            </a:endParaRPr>
          </a:p>
        </p:txBody>
      </p:sp>
      <p:sp>
        <p:nvSpPr>
          <p:cNvPr id="413" name="Google Shape;413;p55"/>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Certificat de signature </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414" name="Google Shape;414;p55"/>
          <p:cNvPicPr preferRelativeResize="0"/>
          <p:nvPr/>
        </p:nvPicPr>
        <p:blipFill>
          <a:blip r:embed="rId3">
            <a:alphaModFix/>
          </a:blip>
          <a:stretch>
            <a:fillRect/>
          </a:stretch>
        </p:blipFill>
        <p:spPr>
          <a:xfrm>
            <a:off x="570325" y="2724100"/>
            <a:ext cx="2114600" cy="2114600"/>
          </a:xfrm>
          <a:prstGeom prst="rect">
            <a:avLst/>
          </a:prstGeom>
          <a:noFill/>
          <a:ln>
            <a:noFill/>
          </a:ln>
        </p:spPr>
      </p:pic>
      <p:pic>
        <p:nvPicPr>
          <p:cNvPr id="415" name="Google Shape;415;p55"/>
          <p:cNvPicPr preferRelativeResize="0"/>
          <p:nvPr/>
        </p:nvPicPr>
        <p:blipFill>
          <a:blip r:embed="rId4">
            <a:alphaModFix/>
          </a:blip>
          <a:stretch>
            <a:fillRect/>
          </a:stretch>
        </p:blipFill>
        <p:spPr>
          <a:xfrm>
            <a:off x="3336415" y="753375"/>
            <a:ext cx="5807582" cy="2360957"/>
          </a:xfrm>
          <a:prstGeom prst="rect">
            <a:avLst/>
          </a:prstGeom>
          <a:noFill/>
          <a:ln>
            <a:noFill/>
          </a:ln>
        </p:spPr>
      </p:pic>
      <p:pic>
        <p:nvPicPr>
          <p:cNvPr id="416" name="Google Shape;416;p55"/>
          <p:cNvPicPr preferRelativeResize="0"/>
          <p:nvPr/>
        </p:nvPicPr>
        <p:blipFill>
          <a:blip r:embed="rId5">
            <a:alphaModFix/>
          </a:blip>
          <a:stretch>
            <a:fillRect/>
          </a:stretch>
        </p:blipFill>
        <p:spPr>
          <a:xfrm>
            <a:off x="3336425" y="3163637"/>
            <a:ext cx="5807574" cy="186034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0" name="Shape 420"/>
        <p:cNvGrpSpPr/>
        <p:nvPr/>
      </p:nvGrpSpPr>
      <p:grpSpPr>
        <a:xfrm>
          <a:off x="0" y="0"/>
          <a:ext cx="0" cy="0"/>
          <a:chOff x="0" y="0"/>
          <a:chExt cx="0" cy="0"/>
        </a:xfrm>
      </p:grpSpPr>
      <p:sp>
        <p:nvSpPr>
          <p:cNvPr id="421" name="Google Shape;421;p56"/>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BitKan</a:t>
            </a:r>
            <a:endParaRPr b="1" sz="3400">
              <a:solidFill>
                <a:schemeClr val="accent2"/>
              </a:solidFill>
              <a:latin typeface="Pacifico"/>
              <a:ea typeface="Pacifico"/>
              <a:cs typeface="Pacifico"/>
              <a:sym typeface="Pacifico"/>
            </a:endParaRPr>
          </a:p>
        </p:txBody>
      </p:sp>
      <p:sp>
        <p:nvSpPr>
          <p:cNvPr id="422" name="Google Shape;422;p56"/>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code</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sp>
        <p:nvSpPr>
          <p:cNvPr id="423" name="Google Shape;423;p56"/>
          <p:cNvSpPr txBox="1"/>
          <p:nvPr/>
        </p:nvSpPr>
        <p:spPr>
          <a:xfrm>
            <a:off x="3378625" y="516375"/>
            <a:ext cx="5722800" cy="7893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 sz="1100">
                <a:solidFill>
                  <a:srgbClr val="202124"/>
                </a:solidFill>
                <a:highlight>
                  <a:srgbClr val="F8F9FA"/>
                </a:highlight>
              </a:rPr>
              <a:t>SHA-1 est un hachage faible connu pour avoir des collisions de hachage.</a:t>
            </a:r>
            <a:endParaRPr sz="1100">
              <a:solidFill>
                <a:srgbClr val="202124"/>
              </a:solidFill>
              <a:highlight>
                <a:srgbClr val="F8F9FA"/>
              </a:highlight>
            </a:endParaRPr>
          </a:p>
          <a:p>
            <a:pPr indent="0" lvl="0" marL="0" marR="38100" rtl="0" algn="l">
              <a:lnSpc>
                <a:spcPct val="128571"/>
              </a:lnSpc>
              <a:spcBef>
                <a:spcPts val="0"/>
              </a:spcBef>
              <a:spcAft>
                <a:spcPts val="0"/>
              </a:spcAft>
              <a:buNone/>
            </a:pPr>
            <a:r>
              <a:rPr b="1" lang="en" sz="1100"/>
              <a:t>Vulnirabilité : </a:t>
            </a:r>
            <a:r>
              <a:rPr lang="en" sz="1100"/>
              <a:t>Utilisation d'un algorithme cryptographique cassé ou risqué</a:t>
            </a:r>
            <a:r>
              <a:rPr lang="en" sz="1100">
                <a:solidFill>
                  <a:srgbClr val="202124"/>
                </a:solidFill>
                <a:highlight>
                  <a:srgbClr val="F8F9FA"/>
                </a:highlight>
              </a:rPr>
              <a:t>                 </a:t>
            </a:r>
            <a:endParaRPr sz="11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Nom du fichier : a.java b.java</a:t>
            </a:r>
            <a:endParaRPr sz="1100">
              <a:solidFill>
                <a:srgbClr val="202124"/>
              </a:solidFill>
              <a:highlight>
                <a:srgbClr val="F8F9FA"/>
              </a:highlight>
            </a:endParaRPr>
          </a:p>
        </p:txBody>
      </p:sp>
      <p:pic>
        <p:nvPicPr>
          <p:cNvPr id="424" name="Google Shape;424;p56"/>
          <p:cNvPicPr preferRelativeResize="0"/>
          <p:nvPr/>
        </p:nvPicPr>
        <p:blipFill>
          <a:blip r:embed="rId3">
            <a:alphaModFix/>
          </a:blip>
          <a:stretch>
            <a:fillRect/>
          </a:stretch>
        </p:blipFill>
        <p:spPr>
          <a:xfrm>
            <a:off x="570325" y="2724100"/>
            <a:ext cx="2114600" cy="2114600"/>
          </a:xfrm>
          <a:prstGeom prst="rect">
            <a:avLst/>
          </a:prstGeom>
          <a:noFill/>
          <a:ln>
            <a:noFill/>
          </a:ln>
        </p:spPr>
      </p:pic>
      <p:pic>
        <p:nvPicPr>
          <p:cNvPr id="425" name="Google Shape;425;p56"/>
          <p:cNvPicPr preferRelativeResize="0"/>
          <p:nvPr/>
        </p:nvPicPr>
        <p:blipFill>
          <a:blip r:embed="rId4">
            <a:alphaModFix/>
          </a:blip>
          <a:stretch>
            <a:fillRect/>
          </a:stretch>
        </p:blipFill>
        <p:spPr>
          <a:xfrm>
            <a:off x="3440575" y="1440050"/>
            <a:ext cx="5502699" cy="2114600"/>
          </a:xfrm>
          <a:prstGeom prst="rect">
            <a:avLst/>
          </a:prstGeom>
          <a:noFill/>
          <a:ln>
            <a:noFill/>
          </a:ln>
        </p:spPr>
      </p:pic>
      <p:pic>
        <p:nvPicPr>
          <p:cNvPr id="426" name="Google Shape;426;p56"/>
          <p:cNvPicPr preferRelativeResize="0"/>
          <p:nvPr/>
        </p:nvPicPr>
        <p:blipFill>
          <a:blip r:embed="rId5">
            <a:alphaModFix/>
          </a:blip>
          <a:stretch>
            <a:fillRect/>
          </a:stretch>
        </p:blipFill>
        <p:spPr>
          <a:xfrm>
            <a:off x="3550624" y="2995226"/>
            <a:ext cx="5502702" cy="21482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 name="Shape 430"/>
        <p:cNvGrpSpPr/>
        <p:nvPr/>
      </p:nvGrpSpPr>
      <p:grpSpPr>
        <a:xfrm>
          <a:off x="0" y="0"/>
          <a:ext cx="0" cy="0"/>
          <a:chOff x="0" y="0"/>
          <a:chExt cx="0" cy="0"/>
        </a:xfrm>
      </p:grpSpPr>
      <p:sp>
        <p:nvSpPr>
          <p:cNvPr id="431" name="Google Shape;431;p57"/>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BitKan</a:t>
            </a:r>
            <a:endParaRPr b="1" sz="3400">
              <a:solidFill>
                <a:schemeClr val="accent2"/>
              </a:solidFill>
              <a:latin typeface="Pacifico"/>
              <a:ea typeface="Pacifico"/>
              <a:cs typeface="Pacifico"/>
              <a:sym typeface="Pacifico"/>
            </a:endParaRPr>
          </a:p>
        </p:txBody>
      </p:sp>
      <p:sp>
        <p:nvSpPr>
          <p:cNvPr id="432" name="Google Shape;432;p57"/>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code</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sp>
        <p:nvSpPr>
          <p:cNvPr id="433" name="Google Shape;433;p57"/>
          <p:cNvSpPr txBox="1"/>
          <p:nvPr/>
        </p:nvSpPr>
        <p:spPr>
          <a:xfrm>
            <a:off x="3378625" y="516375"/>
            <a:ext cx="5722800" cy="12249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 sz="1100">
                <a:solidFill>
                  <a:srgbClr val="202124"/>
                </a:solidFill>
                <a:highlight>
                  <a:srgbClr val="F8F9FA"/>
                </a:highlight>
              </a:rPr>
              <a:t>L'application utilise le mode de cryptage CBC avec rembourrage PKCS5/PKCS7. Cette configuration est vulnérable aux attaques d'Oracle de rembourrage.</a:t>
            </a:r>
            <a:endParaRPr sz="1100">
              <a:solidFill>
                <a:srgbClr val="202124"/>
              </a:solidFill>
              <a:highlight>
                <a:srgbClr val="F8F9FA"/>
              </a:highlight>
            </a:endParaRPr>
          </a:p>
          <a:p>
            <a:pPr indent="0" lvl="0" marL="0" marR="38100" rtl="0" algn="l">
              <a:lnSpc>
                <a:spcPct val="128571"/>
              </a:lnSpc>
              <a:spcBef>
                <a:spcPts val="0"/>
              </a:spcBef>
              <a:spcAft>
                <a:spcPts val="0"/>
              </a:spcAft>
              <a:buNone/>
            </a:pPr>
            <a:r>
              <a:rPr b="1" lang="en" sz="1100"/>
              <a:t>Vulnirabilité :</a:t>
            </a:r>
            <a:r>
              <a:rPr lang="en" sz="1100">
                <a:solidFill>
                  <a:srgbClr val="202124"/>
                </a:solidFill>
                <a:highlight>
                  <a:srgbClr val="F8F9FA"/>
                </a:highlight>
              </a:rPr>
              <a:t>Recours à l'obscurcissement ou au cryptage des entrées relatives à la sécurité sans contrôle d'intégrité</a:t>
            </a:r>
            <a:r>
              <a:rPr lang="en" sz="1100">
                <a:solidFill>
                  <a:srgbClr val="202124"/>
                </a:solidFill>
                <a:highlight>
                  <a:srgbClr val="F8F9FA"/>
                </a:highlight>
              </a:rPr>
              <a:t>         </a:t>
            </a:r>
            <a:endParaRPr sz="11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Nom du fichier : a.java b.java</a:t>
            </a:r>
            <a:endParaRPr sz="1100">
              <a:solidFill>
                <a:srgbClr val="202124"/>
              </a:solidFill>
              <a:highlight>
                <a:srgbClr val="F8F9FA"/>
              </a:highlight>
            </a:endParaRPr>
          </a:p>
        </p:txBody>
      </p:sp>
      <p:pic>
        <p:nvPicPr>
          <p:cNvPr id="434" name="Google Shape;434;p57"/>
          <p:cNvPicPr preferRelativeResize="0"/>
          <p:nvPr/>
        </p:nvPicPr>
        <p:blipFill>
          <a:blip r:embed="rId3">
            <a:alphaModFix/>
          </a:blip>
          <a:stretch>
            <a:fillRect/>
          </a:stretch>
        </p:blipFill>
        <p:spPr>
          <a:xfrm>
            <a:off x="570325" y="2724100"/>
            <a:ext cx="2114600" cy="2114600"/>
          </a:xfrm>
          <a:prstGeom prst="rect">
            <a:avLst/>
          </a:prstGeom>
          <a:noFill/>
          <a:ln>
            <a:noFill/>
          </a:ln>
        </p:spPr>
      </p:pic>
      <p:pic>
        <p:nvPicPr>
          <p:cNvPr id="435" name="Google Shape;435;p57"/>
          <p:cNvPicPr preferRelativeResize="0"/>
          <p:nvPr/>
        </p:nvPicPr>
        <p:blipFill>
          <a:blip r:embed="rId4">
            <a:alphaModFix/>
          </a:blip>
          <a:stretch>
            <a:fillRect/>
          </a:stretch>
        </p:blipFill>
        <p:spPr>
          <a:xfrm>
            <a:off x="3297375" y="1822325"/>
            <a:ext cx="5846623" cy="2290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9" name="Shape 439"/>
        <p:cNvGrpSpPr/>
        <p:nvPr/>
      </p:nvGrpSpPr>
      <p:grpSpPr>
        <a:xfrm>
          <a:off x="0" y="0"/>
          <a:ext cx="0" cy="0"/>
          <a:chOff x="0" y="0"/>
          <a:chExt cx="0" cy="0"/>
        </a:xfrm>
      </p:grpSpPr>
      <p:sp>
        <p:nvSpPr>
          <p:cNvPr id="440" name="Google Shape;440;p58"/>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BitKan</a:t>
            </a:r>
            <a:endParaRPr b="1" sz="3400">
              <a:solidFill>
                <a:schemeClr val="accent2"/>
              </a:solidFill>
              <a:latin typeface="Pacifico"/>
              <a:ea typeface="Pacifico"/>
              <a:cs typeface="Pacifico"/>
              <a:sym typeface="Pacifico"/>
            </a:endParaRPr>
          </a:p>
        </p:txBody>
      </p:sp>
      <p:sp>
        <p:nvSpPr>
          <p:cNvPr id="441" name="Google Shape;441;p58"/>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code</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sp>
        <p:nvSpPr>
          <p:cNvPr id="442" name="Google Shape;442;p58"/>
          <p:cNvSpPr txBox="1"/>
          <p:nvPr/>
        </p:nvSpPr>
        <p:spPr>
          <a:xfrm>
            <a:off x="3378625" y="516375"/>
            <a:ext cx="5722800" cy="10071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 sz="1100">
                <a:solidFill>
                  <a:srgbClr val="202124"/>
                </a:solidFill>
                <a:highlight>
                  <a:srgbClr val="F8F9FA"/>
                </a:highlight>
              </a:rPr>
              <a:t>MD5 est un hachage faible connu pour avoir des collisions de hachage.</a:t>
            </a:r>
            <a:endParaRPr sz="1100">
              <a:solidFill>
                <a:srgbClr val="202124"/>
              </a:solidFill>
              <a:highlight>
                <a:srgbClr val="F8F9FA"/>
              </a:highlight>
            </a:endParaRPr>
          </a:p>
          <a:p>
            <a:pPr indent="0" lvl="0" marL="0" marR="38100" rtl="0" algn="l">
              <a:lnSpc>
                <a:spcPct val="128571"/>
              </a:lnSpc>
              <a:spcBef>
                <a:spcPts val="0"/>
              </a:spcBef>
              <a:spcAft>
                <a:spcPts val="0"/>
              </a:spcAft>
              <a:buNone/>
            </a:pPr>
            <a:r>
              <a:rPr b="1" lang="en" sz="1100"/>
              <a:t>Vulnirabilité :</a:t>
            </a:r>
            <a:r>
              <a:rPr lang="en" sz="1100">
                <a:solidFill>
                  <a:srgbClr val="202124"/>
                </a:solidFill>
                <a:highlight>
                  <a:srgbClr val="F8F9FA"/>
                </a:highlight>
              </a:rPr>
              <a:t>Utilisation d'un algorithme cryptographique cassé ou risqué , Cryptographie insuffisante</a:t>
            </a:r>
            <a:endParaRPr sz="11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Nom du fichier : c.java b.java</a:t>
            </a:r>
            <a:endParaRPr sz="1100">
              <a:solidFill>
                <a:srgbClr val="202124"/>
              </a:solidFill>
              <a:highlight>
                <a:srgbClr val="F8F9FA"/>
              </a:highlight>
            </a:endParaRPr>
          </a:p>
        </p:txBody>
      </p:sp>
      <p:pic>
        <p:nvPicPr>
          <p:cNvPr id="443" name="Google Shape;443;p58"/>
          <p:cNvPicPr preferRelativeResize="0"/>
          <p:nvPr/>
        </p:nvPicPr>
        <p:blipFill>
          <a:blip r:embed="rId3">
            <a:alphaModFix/>
          </a:blip>
          <a:stretch>
            <a:fillRect/>
          </a:stretch>
        </p:blipFill>
        <p:spPr>
          <a:xfrm>
            <a:off x="570325" y="2724100"/>
            <a:ext cx="2114600" cy="2114600"/>
          </a:xfrm>
          <a:prstGeom prst="rect">
            <a:avLst/>
          </a:prstGeom>
          <a:noFill/>
          <a:ln>
            <a:noFill/>
          </a:ln>
        </p:spPr>
      </p:pic>
      <p:pic>
        <p:nvPicPr>
          <p:cNvPr id="444" name="Google Shape;444;p58"/>
          <p:cNvPicPr preferRelativeResize="0"/>
          <p:nvPr/>
        </p:nvPicPr>
        <p:blipFill>
          <a:blip r:embed="rId4">
            <a:alphaModFix/>
          </a:blip>
          <a:stretch>
            <a:fillRect/>
          </a:stretch>
        </p:blipFill>
        <p:spPr>
          <a:xfrm>
            <a:off x="3336228" y="1726100"/>
            <a:ext cx="5807587" cy="311259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8" name="Shape 448"/>
        <p:cNvGrpSpPr/>
        <p:nvPr/>
      </p:nvGrpSpPr>
      <p:grpSpPr>
        <a:xfrm>
          <a:off x="0" y="0"/>
          <a:ext cx="0" cy="0"/>
          <a:chOff x="0" y="0"/>
          <a:chExt cx="0" cy="0"/>
        </a:xfrm>
      </p:grpSpPr>
      <p:sp>
        <p:nvSpPr>
          <p:cNvPr id="449" name="Google Shape;449;p59"/>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BitKan</a:t>
            </a:r>
            <a:endParaRPr b="1" sz="3400">
              <a:solidFill>
                <a:schemeClr val="accent2"/>
              </a:solidFill>
              <a:latin typeface="Pacifico"/>
              <a:ea typeface="Pacifico"/>
              <a:cs typeface="Pacifico"/>
              <a:sym typeface="Pacifico"/>
            </a:endParaRPr>
          </a:p>
        </p:txBody>
      </p:sp>
      <p:sp>
        <p:nvSpPr>
          <p:cNvPr id="450" name="Google Shape;450;p59"/>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code</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sp>
        <p:nvSpPr>
          <p:cNvPr id="451" name="Google Shape;451;p59"/>
          <p:cNvSpPr txBox="1"/>
          <p:nvPr/>
        </p:nvSpPr>
        <p:spPr>
          <a:xfrm>
            <a:off x="3378625" y="516375"/>
            <a:ext cx="5722800" cy="10071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 sz="1100">
                <a:solidFill>
                  <a:srgbClr val="202124"/>
                </a:solidFill>
                <a:highlight>
                  <a:srgbClr val="F8F9FA"/>
                </a:highlight>
              </a:rPr>
              <a:t>Les fichiers peuvent contenir des informations sensibles codées en dur telles que des noms d'utilisateur, des mots de passe, des clés, etc.</a:t>
            </a:r>
            <a:endParaRPr sz="1100">
              <a:solidFill>
                <a:srgbClr val="202124"/>
              </a:solidFill>
              <a:highlight>
                <a:srgbClr val="F8F9FA"/>
              </a:highlight>
            </a:endParaRPr>
          </a:p>
          <a:p>
            <a:pPr indent="0" lvl="0" marL="0" marR="38100" rtl="0" algn="l">
              <a:lnSpc>
                <a:spcPct val="128571"/>
              </a:lnSpc>
              <a:spcBef>
                <a:spcPts val="0"/>
              </a:spcBef>
              <a:spcAft>
                <a:spcPts val="0"/>
              </a:spcAft>
              <a:buNone/>
            </a:pPr>
            <a:r>
              <a:rPr b="1" lang="en" sz="1100"/>
              <a:t>Vulnirabilité :</a:t>
            </a:r>
            <a:r>
              <a:rPr lang="en" sz="1100">
                <a:solidFill>
                  <a:srgbClr val="202124"/>
                </a:solidFill>
                <a:highlight>
                  <a:srgbClr val="F8F9FA"/>
                </a:highlight>
              </a:rPr>
              <a:t>Stockage en texte clair des informations sensibles</a:t>
            </a:r>
            <a:endParaRPr sz="11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Nom du fichier : c.java</a:t>
            </a:r>
            <a:endParaRPr sz="1100">
              <a:solidFill>
                <a:srgbClr val="202124"/>
              </a:solidFill>
              <a:highlight>
                <a:srgbClr val="F8F9FA"/>
              </a:highlight>
            </a:endParaRPr>
          </a:p>
        </p:txBody>
      </p:sp>
      <p:pic>
        <p:nvPicPr>
          <p:cNvPr id="452" name="Google Shape;452;p59"/>
          <p:cNvPicPr preferRelativeResize="0"/>
          <p:nvPr/>
        </p:nvPicPr>
        <p:blipFill>
          <a:blip r:embed="rId3">
            <a:alphaModFix/>
          </a:blip>
          <a:stretch>
            <a:fillRect/>
          </a:stretch>
        </p:blipFill>
        <p:spPr>
          <a:xfrm>
            <a:off x="570325" y="2724100"/>
            <a:ext cx="2114600" cy="2114600"/>
          </a:xfrm>
          <a:prstGeom prst="rect">
            <a:avLst/>
          </a:prstGeom>
          <a:noFill/>
          <a:ln>
            <a:noFill/>
          </a:ln>
        </p:spPr>
      </p:pic>
      <p:pic>
        <p:nvPicPr>
          <p:cNvPr id="453" name="Google Shape;453;p59"/>
          <p:cNvPicPr preferRelativeResize="0"/>
          <p:nvPr/>
        </p:nvPicPr>
        <p:blipFill>
          <a:blip r:embed="rId4">
            <a:alphaModFix/>
          </a:blip>
          <a:stretch>
            <a:fillRect/>
          </a:stretch>
        </p:blipFill>
        <p:spPr>
          <a:xfrm>
            <a:off x="3305225" y="1921300"/>
            <a:ext cx="5869600" cy="1460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7" name="Shape 457"/>
        <p:cNvGrpSpPr/>
        <p:nvPr/>
      </p:nvGrpSpPr>
      <p:grpSpPr>
        <a:xfrm>
          <a:off x="0" y="0"/>
          <a:ext cx="0" cy="0"/>
          <a:chOff x="0" y="0"/>
          <a:chExt cx="0" cy="0"/>
        </a:xfrm>
      </p:grpSpPr>
      <p:sp>
        <p:nvSpPr>
          <p:cNvPr id="458" name="Google Shape;458;p60"/>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BitKan</a:t>
            </a:r>
            <a:endParaRPr b="1" sz="3400">
              <a:solidFill>
                <a:schemeClr val="accent2"/>
              </a:solidFill>
              <a:latin typeface="Pacifico"/>
              <a:ea typeface="Pacifico"/>
              <a:cs typeface="Pacifico"/>
              <a:sym typeface="Pacifico"/>
            </a:endParaRPr>
          </a:p>
        </p:txBody>
      </p:sp>
      <p:sp>
        <p:nvSpPr>
          <p:cNvPr id="459" name="Google Shape;459;p60"/>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code</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sp>
        <p:nvSpPr>
          <p:cNvPr id="460" name="Google Shape;460;p60"/>
          <p:cNvSpPr txBox="1"/>
          <p:nvPr/>
        </p:nvSpPr>
        <p:spPr>
          <a:xfrm>
            <a:off x="3378625" y="516375"/>
            <a:ext cx="5722800" cy="7893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 sz="1100">
                <a:solidFill>
                  <a:srgbClr val="202124"/>
                </a:solidFill>
                <a:highlight>
                  <a:srgbClr val="F8F9FA"/>
                </a:highlight>
              </a:rPr>
              <a:t>Divulgation de l'adresse IP</a:t>
            </a:r>
            <a:endParaRPr sz="1100">
              <a:solidFill>
                <a:srgbClr val="202124"/>
              </a:solidFill>
              <a:highlight>
                <a:srgbClr val="F8F9FA"/>
              </a:highlight>
            </a:endParaRPr>
          </a:p>
          <a:p>
            <a:pPr indent="0" lvl="0" marL="0" marR="38100" rtl="0" algn="l">
              <a:lnSpc>
                <a:spcPct val="128571"/>
              </a:lnSpc>
              <a:spcBef>
                <a:spcPts val="0"/>
              </a:spcBef>
              <a:spcAft>
                <a:spcPts val="0"/>
              </a:spcAft>
              <a:buNone/>
            </a:pPr>
            <a:r>
              <a:rPr b="1" lang="en" sz="1100"/>
              <a:t>Vulnirabilité :</a:t>
            </a:r>
            <a:r>
              <a:rPr lang="en" sz="1100">
                <a:solidFill>
                  <a:srgbClr val="202124"/>
                </a:solidFill>
                <a:highlight>
                  <a:srgbClr val="F8F9FA"/>
                </a:highlight>
              </a:rPr>
              <a:t> Faiblesses des applications mobiles</a:t>
            </a:r>
            <a:endParaRPr sz="11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Nom du fichier : a.java</a:t>
            </a:r>
            <a:endParaRPr sz="1100">
              <a:solidFill>
                <a:srgbClr val="202124"/>
              </a:solidFill>
              <a:highlight>
                <a:srgbClr val="F8F9FA"/>
              </a:highlight>
            </a:endParaRPr>
          </a:p>
        </p:txBody>
      </p:sp>
      <p:pic>
        <p:nvPicPr>
          <p:cNvPr id="461" name="Google Shape;461;p60"/>
          <p:cNvPicPr preferRelativeResize="0"/>
          <p:nvPr/>
        </p:nvPicPr>
        <p:blipFill>
          <a:blip r:embed="rId3">
            <a:alphaModFix/>
          </a:blip>
          <a:stretch>
            <a:fillRect/>
          </a:stretch>
        </p:blipFill>
        <p:spPr>
          <a:xfrm>
            <a:off x="570325" y="2724100"/>
            <a:ext cx="2114600" cy="2114600"/>
          </a:xfrm>
          <a:prstGeom prst="rect">
            <a:avLst/>
          </a:prstGeom>
          <a:noFill/>
          <a:ln>
            <a:noFill/>
          </a:ln>
        </p:spPr>
      </p:pic>
      <p:pic>
        <p:nvPicPr>
          <p:cNvPr id="462" name="Google Shape;462;p60"/>
          <p:cNvPicPr preferRelativeResize="0"/>
          <p:nvPr/>
        </p:nvPicPr>
        <p:blipFill>
          <a:blip r:embed="rId4">
            <a:alphaModFix/>
          </a:blip>
          <a:stretch>
            <a:fillRect/>
          </a:stretch>
        </p:blipFill>
        <p:spPr>
          <a:xfrm>
            <a:off x="3285899" y="1575475"/>
            <a:ext cx="5858100" cy="2309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6" name="Shape 466"/>
        <p:cNvGrpSpPr/>
        <p:nvPr/>
      </p:nvGrpSpPr>
      <p:grpSpPr>
        <a:xfrm>
          <a:off x="0" y="0"/>
          <a:ext cx="0" cy="0"/>
          <a:chOff x="0" y="0"/>
          <a:chExt cx="0" cy="0"/>
        </a:xfrm>
      </p:grpSpPr>
      <p:sp>
        <p:nvSpPr>
          <p:cNvPr id="467" name="Google Shape;467;p61"/>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BitKan</a:t>
            </a:r>
            <a:endParaRPr b="1" sz="3400">
              <a:solidFill>
                <a:schemeClr val="accent2"/>
              </a:solidFill>
              <a:latin typeface="Pacifico"/>
              <a:ea typeface="Pacifico"/>
              <a:cs typeface="Pacifico"/>
              <a:sym typeface="Pacifico"/>
            </a:endParaRPr>
          </a:p>
        </p:txBody>
      </p:sp>
      <p:sp>
        <p:nvSpPr>
          <p:cNvPr id="468" name="Google Shape;468;p61"/>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code</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sp>
        <p:nvSpPr>
          <p:cNvPr id="469" name="Google Shape;469;p61"/>
          <p:cNvSpPr txBox="1"/>
          <p:nvPr/>
        </p:nvSpPr>
        <p:spPr>
          <a:xfrm>
            <a:off x="3378625" y="516375"/>
            <a:ext cx="5722800" cy="10071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 sz="1100">
                <a:solidFill>
                  <a:srgbClr val="202124"/>
                </a:solidFill>
                <a:highlight>
                  <a:srgbClr val="F8F9FA"/>
                </a:highlight>
              </a:rPr>
              <a:t> L'application crée un fichier temporaire. Les informations sensibles ne doivent jamais être écrites dans un fichier temporaire.</a:t>
            </a:r>
            <a:endParaRPr sz="1100">
              <a:solidFill>
                <a:srgbClr val="202124"/>
              </a:solidFill>
              <a:highlight>
                <a:srgbClr val="F8F9FA"/>
              </a:highlight>
            </a:endParaRPr>
          </a:p>
          <a:p>
            <a:pPr indent="0" lvl="0" marL="0" marR="38100" rtl="0" algn="l">
              <a:lnSpc>
                <a:spcPct val="128571"/>
              </a:lnSpc>
              <a:spcBef>
                <a:spcPts val="0"/>
              </a:spcBef>
              <a:spcAft>
                <a:spcPts val="0"/>
              </a:spcAft>
              <a:buNone/>
            </a:pPr>
            <a:r>
              <a:rPr b="1" lang="en" sz="1100"/>
              <a:t>Vulnirabilité :</a:t>
            </a:r>
            <a:r>
              <a:rPr lang="en" sz="1100">
                <a:solidFill>
                  <a:srgbClr val="202124"/>
                </a:solidFill>
                <a:highlight>
                  <a:srgbClr val="F8F9FA"/>
                </a:highlight>
              </a:rPr>
              <a:t> </a:t>
            </a:r>
            <a:r>
              <a:rPr lang="en" sz="1100">
                <a:solidFill>
                  <a:srgbClr val="202124"/>
                </a:solidFill>
                <a:highlight>
                  <a:srgbClr val="F8F9FA"/>
                </a:highlight>
              </a:rPr>
              <a:t>KYCWebViewActivity.java</a:t>
            </a:r>
            <a:endParaRPr sz="11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Nom du fichier : </a:t>
            </a:r>
            <a:r>
              <a:rPr lang="en" sz="1100">
                <a:solidFill>
                  <a:srgbClr val="202124"/>
                </a:solidFill>
                <a:highlight>
                  <a:srgbClr val="F8F9FA"/>
                </a:highlight>
              </a:rPr>
              <a:t>KYCWebViewActivity.java</a:t>
            </a:r>
            <a:endParaRPr sz="1100">
              <a:solidFill>
                <a:srgbClr val="202124"/>
              </a:solidFill>
              <a:highlight>
                <a:srgbClr val="F8F9FA"/>
              </a:highlight>
            </a:endParaRPr>
          </a:p>
        </p:txBody>
      </p:sp>
      <p:pic>
        <p:nvPicPr>
          <p:cNvPr id="470" name="Google Shape;470;p61"/>
          <p:cNvPicPr preferRelativeResize="0"/>
          <p:nvPr/>
        </p:nvPicPr>
        <p:blipFill>
          <a:blip r:embed="rId3">
            <a:alphaModFix/>
          </a:blip>
          <a:stretch>
            <a:fillRect/>
          </a:stretch>
        </p:blipFill>
        <p:spPr>
          <a:xfrm>
            <a:off x="570325" y="2724100"/>
            <a:ext cx="2114600" cy="2114600"/>
          </a:xfrm>
          <a:prstGeom prst="rect">
            <a:avLst/>
          </a:prstGeom>
          <a:noFill/>
          <a:ln>
            <a:noFill/>
          </a:ln>
        </p:spPr>
      </p:pic>
      <p:pic>
        <p:nvPicPr>
          <p:cNvPr id="471" name="Google Shape;471;p61"/>
          <p:cNvPicPr preferRelativeResize="0"/>
          <p:nvPr/>
        </p:nvPicPr>
        <p:blipFill>
          <a:blip r:embed="rId4">
            <a:alphaModFix/>
          </a:blip>
          <a:stretch>
            <a:fillRect/>
          </a:stretch>
        </p:blipFill>
        <p:spPr>
          <a:xfrm>
            <a:off x="3378625" y="1770700"/>
            <a:ext cx="5784750" cy="21684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 name="Shape 92"/>
        <p:cNvGrpSpPr/>
        <p:nvPr/>
      </p:nvGrpSpPr>
      <p:grpSpPr>
        <a:xfrm>
          <a:off x="0" y="0"/>
          <a:ext cx="0" cy="0"/>
          <a:chOff x="0" y="0"/>
          <a:chExt cx="0" cy="0"/>
        </a:xfrm>
      </p:grpSpPr>
      <p:sp>
        <p:nvSpPr>
          <p:cNvPr id="93" name="Google Shape;93;p17"/>
          <p:cNvSpPr txBox="1"/>
          <p:nvPr>
            <p:ph type="title"/>
          </p:nvPr>
        </p:nvSpPr>
        <p:spPr>
          <a:xfrm>
            <a:off x="253878"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100">
                <a:solidFill>
                  <a:schemeClr val="accent2"/>
                </a:solidFill>
                <a:latin typeface="Pacifico"/>
                <a:ea typeface="Pacifico"/>
                <a:cs typeface="Pacifico"/>
                <a:sym typeface="Pacifico"/>
              </a:rPr>
              <a:t>1-Outils</a:t>
            </a:r>
            <a:endParaRPr b="1" sz="4100">
              <a:solidFill>
                <a:schemeClr val="accent2"/>
              </a:solidFill>
              <a:latin typeface="Pacifico"/>
              <a:ea typeface="Pacifico"/>
              <a:cs typeface="Pacifico"/>
              <a:sym typeface="Pacifico"/>
            </a:endParaRPr>
          </a:p>
        </p:txBody>
      </p:sp>
      <p:sp>
        <p:nvSpPr>
          <p:cNvPr id="94" name="Google Shape;94;p17"/>
          <p:cNvSpPr txBox="1"/>
          <p:nvPr/>
        </p:nvSpPr>
        <p:spPr>
          <a:xfrm>
            <a:off x="3440575" y="139025"/>
            <a:ext cx="5722800" cy="227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accent2"/>
                </a:solidFill>
                <a:highlight>
                  <a:srgbClr val="FFFFFF"/>
                </a:highlight>
                <a:latin typeface="Pacifico"/>
                <a:ea typeface="Pacifico"/>
                <a:cs typeface="Pacifico"/>
                <a:sym typeface="Pacifico"/>
              </a:rPr>
              <a:t>JADX :</a:t>
            </a:r>
            <a:endParaRPr b="1" sz="3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rPr b="1" lang="en">
                <a:solidFill>
                  <a:schemeClr val="dk2"/>
                </a:solidFill>
                <a:highlight>
                  <a:srgbClr val="F8F9FA"/>
                </a:highlight>
              </a:rPr>
              <a:t>JADX est utilisé pour convertir le code DEX/Smali en code source Java. Notez que le JADX GitHub mentionne "JDK 8 ou supérieur doit être installé" mais j'ai exécuté les deux commandes ci-dessus au cas où. JRE est l'environnement d'exécution Java, qui permet d'exécuter du code Java.</a:t>
            </a:r>
            <a:endParaRPr b="1">
              <a:solidFill>
                <a:schemeClr val="dk2"/>
              </a:solidFill>
              <a:highlight>
                <a:srgbClr val="F8F9FA"/>
              </a:highlight>
            </a:endParaRPr>
          </a:p>
          <a:p>
            <a:pPr indent="0" lvl="0" marL="0" rtl="0" algn="ctr">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95" name="Google Shape;95;p17"/>
          <p:cNvPicPr preferRelativeResize="0"/>
          <p:nvPr/>
        </p:nvPicPr>
        <p:blipFill>
          <a:blip r:embed="rId3">
            <a:alphaModFix/>
          </a:blip>
          <a:stretch>
            <a:fillRect/>
          </a:stretch>
        </p:blipFill>
        <p:spPr>
          <a:xfrm>
            <a:off x="-1" y="2902000"/>
            <a:ext cx="3255225" cy="2166200"/>
          </a:xfrm>
          <a:prstGeom prst="rect">
            <a:avLst/>
          </a:prstGeom>
          <a:noFill/>
          <a:ln>
            <a:noFill/>
          </a:ln>
        </p:spPr>
      </p:pic>
      <p:pic>
        <p:nvPicPr>
          <p:cNvPr id="96" name="Google Shape;96;p17"/>
          <p:cNvPicPr preferRelativeResize="0"/>
          <p:nvPr/>
        </p:nvPicPr>
        <p:blipFill>
          <a:blip r:embed="rId4">
            <a:alphaModFix/>
          </a:blip>
          <a:stretch>
            <a:fillRect/>
          </a:stretch>
        </p:blipFill>
        <p:spPr>
          <a:xfrm>
            <a:off x="4807550" y="2154700"/>
            <a:ext cx="2854350" cy="2854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p62"/>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BPMG mobile app</a:t>
            </a:r>
            <a:endParaRPr b="1" sz="3400">
              <a:solidFill>
                <a:schemeClr val="accent2"/>
              </a:solidFill>
              <a:latin typeface="Pacifico"/>
              <a:ea typeface="Pacifico"/>
              <a:cs typeface="Pacifico"/>
              <a:sym typeface="Pacifico"/>
            </a:endParaRPr>
          </a:p>
        </p:txBody>
      </p:sp>
      <p:sp>
        <p:nvSpPr>
          <p:cNvPr id="477" name="Google Shape;477;p62"/>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fichier AndroidManifest.xml</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478" name="Google Shape;478;p62"/>
          <p:cNvPicPr preferRelativeResize="0"/>
          <p:nvPr/>
        </p:nvPicPr>
        <p:blipFill>
          <a:blip r:embed="rId3">
            <a:alphaModFix/>
          </a:blip>
          <a:stretch>
            <a:fillRect/>
          </a:stretch>
        </p:blipFill>
        <p:spPr>
          <a:xfrm>
            <a:off x="801150" y="2977225"/>
            <a:ext cx="1967550" cy="1967550"/>
          </a:xfrm>
          <a:prstGeom prst="rect">
            <a:avLst/>
          </a:prstGeom>
          <a:noFill/>
          <a:ln>
            <a:noFill/>
          </a:ln>
        </p:spPr>
      </p:pic>
      <p:pic>
        <p:nvPicPr>
          <p:cNvPr id="479" name="Google Shape;479;p62"/>
          <p:cNvPicPr preferRelativeResize="0"/>
          <p:nvPr/>
        </p:nvPicPr>
        <p:blipFill>
          <a:blip r:embed="rId4">
            <a:alphaModFix/>
          </a:blip>
          <a:stretch>
            <a:fillRect/>
          </a:stretch>
        </p:blipFill>
        <p:spPr>
          <a:xfrm>
            <a:off x="3336415" y="1092425"/>
            <a:ext cx="5807587" cy="277796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3" name="Shape 483"/>
        <p:cNvGrpSpPr/>
        <p:nvPr/>
      </p:nvGrpSpPr>
      <p:grpSpPr>
        <a:xfrm>
          <a:off x="0" y="0"/>
          <a:ext cx="0" cy="0"/>
          <a:chOff x="0" y="0"/>
          <a:chExt cx="0" cy="0"/>
        </a:xfrm>
      </p:grpSpPr>
      <p:sp>
        <p:nvSpPr>
          <p:cNvPr id="484" name="Google Shape;484;p63"/>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a:t>
            </a:r>
            <a:r>
              <a:rPr b="1" lang="en" sz="3400">
                <a:solidFill>
                  <a:schemeClr val="accent2"/>
                </a:solidFill>
                <a:latin typeface="Pacifico"/>
                <a:ea typeface="Pacifico"/>
                <a:cs typeface="Pacifico"/>
                <a:sym typeface="Pacifico"/>
              </a:rPr>
              <a:t>BPMG mobile app</a:t>
            </a:r>
            <a:endParaRPr b="1" sz="3400">
              <a:solidFill>
                <a:schemeClr val="accent2"/>
              </a:solidFill>
              <a:latin typeface="Pacifico"/>
              <a:ea typeface="Pacifico"/>
              <a:cs typeface="Pacifico"/>
              <a:sym typeface="Pacifico"/>
            </a:endParaRPr>
          </a:p>
        </p:txBody>
      </p:sp>
      <p:sp>
        <p:nvSpPr>
          <p:cNvPr id="485" name="Google Shape;485;p63"/>
          <p:cNvSpPr txBox="1"/>
          <p:nvPr/>
        </p:nvSpPr>
        <p:spPr>
          <a:xfrm>
            <a:off x="3440575" y="139025"/>
            <a:ext cx="5722800" cy="953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fichier AndroidManifest.xml</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sp>
        <p:nvSpPr>
          <p:cNvPr id="486" name="Google Shape;486;p63"/>
          <p:cNvSpPr txBox="1"/>
          <p:nvPr/>
        </p:nvSpPr>
        <p:spPr>
          <a:xfrm>
            <a:off x="3440575" y="804900"/>
            <a:ext cx="5578800" cy="954300"/>
          </a:xfrm>
          <a:prstGeom prst="rect">
            <a:avLst/>
          </a:prstGeom>
          <a:noFill/>
          <a:ln>
            <a:noFill/>
          </a:ln>
        </p:spPr>
        <p:txBody>
          <a:bodyPr anchorCtr="0" anchor="t" bIns="91425" lIns="91425" spcFirstLastPara="1" rIns="91425" wrap="square" tIns="91425">
            <a:spAutoFit/>
          </a:bodyPr>
          <a:lstStyle/>
          <a:p>
            <a:pPr indent="-298450" lvl="0" marL="457200" marR="38100" rtl="0" algn="l">
              <a:lnSpc>
                <a:spcPct val="128571"/>
              </a:lnSpc>
              <a:spcBef>
                <a:spcPts val="0"/>
              </a:spcBef>
              <a:spcAft>
                <a:spcPts val="0"/>
              </a:spcAft>
              <a:buClr>
                <a:srgbClr val="202124"/>
              </a:buClr>
              <a:buSzPts val="1100"/>
              <a:buChar char="●"/>
            </a:pPr>
            <a:r>
              <a:rPr b="1" lang="en">
                <a:solidFill>
                  <a:schemeClr val="dk2"/>
                </a:solidFill>
                <a:highlight>
                  <a:srgbClr val="F8F9FA"/>
                </a:highlight>
              </a:rPr>
              <a:t>Le fichier AndroidManifest.xml contient que des </a:t>
            </a:r>
            <a:r>
              <a:rPr b="1" lang="en">
                <a:solidFill>
                  <a:schemeClr val="dk2"/>
                </a:solidFill>
                <a:highlight>
                  <a:srgbClr val="F8F9FA"/>
                </a:highlight>
              </a:rPr>
              <a:t>permissions</a:t>
            </a:r>
            <a:r>
              <a:rPr b="1" lang="en">
                <a:solidFill>
                  <a:schemeClr val="dk2"/>
                </a:solidFill>
                <a:highlight>
                  <a:srgbClr val="F8F9FA"/>
                </a:highlight>
              </a:rPr>
              <a:t> qu’on va annalyser dans le slide suivant</a:t>
            </a:r>
            <a:endParaRPr sz="1100">
              <a:solidFill>
                <a:srgbClr val="202124"/>
              </a:solidFill>
              <a:highlight>
                <a:srgbClr val="F8F9FA"/>
              </a:highlight>
            </a:endParaRPr>
          </a:p>
          <a:p>
            <a:pPr indent="0" lvl="0" marL="0" marR="38100" rtl="0" algn="l">
              <a:lnSpc>
                <a:spcPct val="128571"/>
              </a:lnSpc>
              <a:spcBef>
                <a:spcPts val="0"/>
              </a:spcBef>
              <a:spcAft>
                <a:spcPts val="0"/>
              </a:spcAft>
              <a:buNone/>
            </a:pPr>
            <a:r>
              <a:t/>
            </a:r>
            <a:endParaRPr b="1">
              <a:solidFill>
                <a:srgbClr val="202124"/>
              </a:solidFill>
              <a:highlight>
                <a:srgbClr val="F8F9FA"/>
              </a:highlight>
            </a:endParaRPr>
          </a:p>
        </p:txBody>
      </p:sp>
      <p:pic>
        <p:nvPicPr>
          <p:cNvPr id="487" name="Google Shape;487;p63"/>
          <p:cNvPicPr preferRelativeResize="0"/>
          <p:nvPr/>
        </p:nvPicPr>
        <p:blipFill>
          <a:blip r:embed="rId3">
            <a:alphaModFix/>
          </a:blip>
          <a:stretch>
            <a:fillRect/>
          </a:stretch>
        </p:blipFill>
        <p:spPr>
          <a:xfrm>
            <a:off x="546275" y="2861375"/>
            <a:ext cx="1967550" cy="19675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1" name="Shape 491"/>
        <p:cNvGrpSpPr/>
        <p:nvPr/>
      </p:nvGrpSpPr>
      <p:grpSpPr>
        <a:xfrm>
          <a:off x="0" y="0"/>
          <a:ext cx="0" cy="0"/>
          <a:chOff x="0" y="0"/>
          <a:chExt cx="0" cy="0"/>
        </a:xfrm>
      </p:grpSpPr>
      <p:sp>
        <p:nvSpPr>
          <p:cNvPr id="492" name="Google Shape;492;p64"/>
          <p:cNvSpPr txBox="1"/>
          <p:nvPr>
            <p:ph type="title"/>
          </p:nvPr>
        </p:nvSpPr>
        <p:spPr>
          <a:xfrm>
            <a:off x="223628" y="180545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a:t>
            </a:r>
            <a:r>
              <a:rPr b="1" lang="en" sz="3400">
                <a:solidFill>
                  <a:schemeClr val="accent2"/>
                </a:solidFill>
                <a:latin typeface="Pacifico"/>
                <a:ea typeface="Pacifico"/>
                <a:cs typeface="Pacifico"/>
                <a:sym typeface="Pacifico"/>
              </a:rPr>
              <a:t>BPMG mobile app</a:t>
            </a:r>
            <a:endParaRPr b="1" sz="3400">
              <a:solidFill>
                <a:schemeClr val="accent2"/>
              </a:solidFill>
              <a:latin typeface="Pacifico"/>
              <a:ea typeface="Pacifico"/>
              <a:cs typeface="Pacifico"/>
              <a:sym typeface="Pacifico"/>
            </a:endParaRPr>
          </a:p>
        </p:txBody>
      </p:sp>
      <p:sp>
        <p:nvSpPr>
          <p:cNvPr id="493" name="Google Shape;493;p64"/>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fichier des permissions de l’application</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sp>
        <p:nvSpPr>
          <p:cNvPr id="494" name="Google Shape;494;p64"/>
          <p:cNvSpPr txBox="1"/>
          <p:nvPr/>
        </p:nvSpPr>
        <p:spPr>
          <a:xfrm>
            <a:off x="3440575" y="804900"/>
            <a:ext cx="5578800" cy="55236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Char char="●"/>
            </a:pPr>
            <a:r>
              <a:rPr b="1" lang="en" sz="1200">
                <a:solidFill>
                  <a:schemeClr val="dk2"/>
                </a:solidFill>
                <a:highlight>
                  <a:srgbClr val="F8F9FA"/>
                </a:highlight>
              </a:rPr>
              <a:t>android.permission.ACCESS_COARSE_LOCATION</a:t>
            </a:r>
            <a:r>
              <a:rPr b="1" lang="en" sz="1200">
                <a:solidFill>
                  <a:schemeClr val="dk2"/>
                </a:solidFill>
                <a:highlight>
                  <a:srgbClr val="F8F9FA"/>
                </a:highlight>
              </a:rPr>
              <a:t>:Permission </a:t>
            </a:r>
            <a:r>
              <a:rPr b="1" lang="en" sz="1200">
                <a:solidFill>
                  <a:srgbClr val="202124"/>
                </a:solidFill>
                <a:highlight>
                  <a:srgbClr val="F8F9FA"/>
                </a:highlight>
              </a:rPr>
              <a:t>Dangereuse</a:t>
            </a:r>
            <a:endParaRPr b="1" sz="1200">
              <a:solidFill>
                <a:schemeClr val="dk2"/>
              </a:solidFill>
              <a:highlight>
                <a:srgbClr val="F8F9FA"/>
              </a:highlight>
            </a:endParaRPr>
          </a:p>
          <a:p>
            <a:pPr indent="0" lvl="0" marL="0" rtl="0" algn="l">
              <a:spcBef>
                <a:spcPts val="0"/>
              </a:spcBef>
              <a:spcAft>
                <a:spcPts val="0"/>
              </a:spcAft>
              <a:buNone/>
            </a:pPr>
            <a:r>
              <a:rPr lang="en" sz="1100">
                <a:solidFill>
                  <a:srgbClr val="202124"/>
                </a:solidFill>
                <a:highlight>
                  <a:srgbClr val="F8F9FA"/>
                </a:highlight>
              </a:rPr>
              <a:t>Accédez à des sources de localisation grossières, telles que la base de données du réseau mobile, pour déterminer un emplacement approximatif du téléphone, le cas échéant. Des applications malveillantes peuvent l'utiliser pour déterminer approximativement où vous vous trouvez.</a:t>
            </a:r>
            <a:endParaRPr sz="1100">
              <a:solidFill>
                <a:srgbClr val="202124"/>
              </a:solidFill>
              <a:highlight>
                <a:srgbClr val="F8F9FA"/>
              </a:highlight>
            </a:endParaRPr>
          </a:p>
          <a:p>
            <a:pPr indent="-304800" lvl="0" marL="457200" marR="38100" rtl="0" algn="l">
              <a:lnSpc>
                <a:spcPct val="128571"/>
              </a:lnSpc>
              <a:spcBef>
                <a:spcPts val="0"/>
              </a:spcBef>
              <a:spcAft>
                <a:spcPts val="0"/>
              </a:spcAft>
              <a:buClr>
                <a:schemeClr val="dk2"/>
              </a:buClr>
              <a:buSzPts val="1200"/>
              <a:buChar char="●"/>
            </a:pPr>
            <a:r>
              <a:rPr b="1" lang="en" sz="1200">
                <a:solidFill>
                  <a:srgbClr val="202124"/>
                </a:solidFill>
                <a:highlight>
                  <a:srgbClr val="F8F9FA"/>
                </a:highlight>
              </a:rPr>
              <a:t>android.permission.ACCESS_FINE_LOCATION</a:t>
            </a:r>
            <a:r>
              <a:rPr b="1" lang="en" sz="1200">
                <a:solidFill>
                  <a:srgbClr val="202124"/>
                </a:solidFill>
                <a:highlight>
                  <a:srgbClr val="F8F9FA"/>
                </a:highlight>
              </a:rPr>
              <a:t> :Permission </a:t>
            </a:r>
            <a:r>
              <a:rPr b="1" lang="en" sz="1200">
                <a:solidFill>
                  <a:srgbClr val="202124"/>
                </a:solidFill>
                <a:highlight>
                  <a:srgbClr val="F8F9FA"/>
                </a:highlight>
              </a:rPr>
              <a:t>Dangereuse</a:t>
            </a:r>
            <a:endParaRPr b="1" sz="12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Accédez à des sources de localisation précises, telles que le système de positionnement global sur le téléphone, le cas échéant. Des applications malveillantes peuvent l'utiliser pour déterminer où vous vous trouvez et peuvent consommer plus d'énergie de la batterie.</a:t>
            </a:r>
            <a:endParaRPr sz="1100">
              <a:solidFill>
                <a:srgbClr val="202124"/>
              </a:solidFill>
              <a:highlight>
                <a:srgbClr val="F8F9FA"/>
              </a:highlight>
            </a:endParaRPr>
          </a:p>
          <a:p>
            <a:pPr indent="-304800" lvl="0" marL="457200" marR="38100" rtl="0" algn="l">
              <a:lnSpc>
                <a:spcPct val="128571"/>
              </a:lnSpc>
              <a:spcBef>
                <a:spcPts val="0"/>
              </a:spcBef>
              <a:spcAft>
                <a:spcPts val="0"/>
              </a:spcAft>
              <a:buClr>
                <a:schemeClr val="dk2"/>
              </a:buClr>
              <a:buSzPts val="1200"/>
              <a:buChar char="●"/>
            </a:pPr>
            <a:r>
              <a:rPr b="1" lang="en" sz="1200">
                <a:solidFill>
                  <a:srgbClr val="202124"/>
                </a:solidFill>
                <a:highlight>
                  <a:srgbClr val="F8F9FA"/>
                </a:highlight>
              </a:rPr>
              <a:t>android.permission.READ_EXTERNAL_STORAGE</a:t>
            </a:r>
            <a:r>
              <a:rPr b="1" lang="en" sz="1200">
                <a:solidFill>
                  <a:srgbClr val="202124"/>
                </a:solidFill>
                <a:highlight>
                  <a:srgbClr val="F8F9FA"/>
                </a:highlight>
              </a:rPr>
              <a:t> :Permission Dangereuse</a:t>
            </a:r>
            <a:endParaRPr b="1" sz="12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Permet à une application de lire à partir d'un stockage externe.</a:t>
            </a:r>
            <a:endParaRPr sz="1100">
              <a:solidFill>
                <a:srgbClr val="202124"/>
              </a:solidFill>
              <a:highlight>
                <a:srgbClr val="F8F9FA"/>
              </a:highlight>
            </a:endParaRPr>
          </a:p>
          <a:p>
            <a:pPr indent="-298450" lvl="0" marL="457200" marR="38100" rtl="0" algn="l">
              <a:lnSpc>
                <a:spcPct val="128571"/>
              </a:lnSpc>
              <a:spcBef>
                <a:spcPts val="0"/>
              </a:spcBef>
              <a:spcAft>
                <a:spcPts val="0"/>
              </a:spcAft>
              <a:buClr>
                <a:srgbClr val="202124"/>
              </a:buClr>
              <a:buSzPts val="1100"/>
              <a:buChar char="●"/>
            </a:pPr>
            <a:r>
              <a:rPr b="1" lang="en" sz="1100">
                <a:solidFill>
                  <a:srgbClr val="202124"/>
                </a:solidFill>
                <a:highlight>
                  <a:srgbClr val="F8F9FA"/>
                </a:highlight>
              </a:rPr>
              <a:t>android.permission.READ_PHONE_STATE : </a:t>
            </a:r>
            <a:endParaRPr sz="1100">
              <a:solidFill>
                <a:srgbClr val="202124"/>
              </a:solidFill>
              <a:highlight>
                <a:srgbClr val="F8F9FA"/>
              </a:highlight>
            </a:endParaRPr>
          </a:p>
          <a:p>
            <a:pPr indent="0" lvl="0" marL="0" marR="38100" rtl="0" algn="l">
              <a:lnSpc>
                <a:spcPct val="128571"/>
              </a:lnSpc>
              <a:spcBef>
                <a:spcPts val="0"/>
              </a:spcBef>
              <a:spcAft>
                <a:spcPts val="0"/>
              </a:spcAft>
              <a:buNone/>
            </a:pPr>
            <a:r>
              <a:rPr lang="en" sz="1100">
                <a:solidFill>
                  <a:srgbClr val="202124"/>
                </a:solidFill>
                <a:highlight>
                  <a:srgbClr val="F8F9FA"/>
                </a:highlight>
              </a:rPr>
              <a:t>Permet à l'application d'accéder aux fonctionnalités téléphoniques de l'appareil. Une application disposant de cette autorisation peut déterminer le numéro de téléphone et le numéro de série de ce téléphone, si un appel est actif, le numéro auquel l'appel est connecté, etc.</a:t>
            </a:r>
            <a:endParaRPr sz="1100">
              <a:solidFill>
                <a:srgbClr val="202124"/>
              </a:solidFill>
              <a:highlight>
                <a:srgbClr val="F8F9FA"/>
              </a:highlight>
            </a:endParaRPr>
          </a:p>
          <a:p>
            <a:pPr indent="0" lvl="0" marL="0" marR="38100" rtl="0" algn="l">
              <a:lnSpc>
                <a:spcPct val="128571"/>
              </a:lnSpc>
              <a:spcBef>
                <a:spcPts val="0"/>
              </a:spcBef>
              <a:spcAft>
                <a:spcPts val="0"/>
              </a:spcAft>
              <a:buNone/>
            </a:pPr>
            <a:r>
              <a:t/>
            </a:r>
            <a:endParaRPr sz="1100">
              <a:solidFill>
                <a:srgbClr val="202124"/>
              </a:solidFill>
              <a:highlight>
                <a:srgbClr val="F8F9FA"/>
              </a:highlight>
            </a:endParaRPr>
          </a:p>
          <a:p>
            <a:pPr indent="0" lvl="0" marL="0" marR="38100" rtl="0" algn="l">
              <a:lnSpc>
                <a:spcPct val="128571"/>
              </a:lnSpc>
              <a:spcBef>
                <a:spcPts val="0"/>
              </a:spcBef>
              <a:spcAft>
                <a:spcPts val="0"/>
              </a:spcAft>
              <a:buNone/>
            </a:pPr>
            <a:r>
              <a:t/>
            </a:r>
            <a:endParaRPr sz="1100">
              <a:solidFill>
                <a:srgbClr val="202124"/>
              </a:solidFill>
              <a:highlight>
                <a:srgbClr val="F8F9FA"/>
              </a:highlight>
            </a:endParaRPr>
          </a:p>
          <a:p>
            <a:pPr indent="0" lvl="0" marL="0" marR="38100" rtl="0" algn="l">
              <a:lnSpc>
                <a:spcPct val="128571"/>
              </a:lnSpc>
              <a:spcBef>
                <a:spcPts val="0"/>
              </a:spcBef>
              <a:spcAft>
                <a:spcPts val="0"/>
              </a:spcAft>
              <a:buNone/>
            </a:pPr>
            <a:r>
              <a:t/>
            </a:r>
            <a:endParaRPr sz="1200">
              <a:solidFill>
                <a:srgbClr val="202124"/>
              </a:solidFill>
              <a:highlight>
                <a:srgbClr val="F8F9FA"/>
              </a:highlight>
            </a:endParaRPr>
          </a:p>
          <a:p>
            <a:pPr indent="0" lvl="0" marL="0" marR="38100" rtl="0" algn="l">
              <a:lnSpc>
                <a:spcPct val="128571"/>
              </a:lnSpc>
              <a:spcBef>
                <a:spcPts val="0"/>
              </a:spcBef>
              <a:spcAft>
                <a:spcPts val="0"/>
              </a:spcAft>
              <a:buNone/>
            </a:pPr>
            <a:r>
              <a:t/>
            </a:r>
            <a:endParaRPr b="1">
              <a:solidFill>
                <a:srgbClr val="202124"/>
              </a:solidFill>
              <a:highlight>
                <a:srgbClr val="F8F9FA"/>
              </a:highlight>
            </a:endParaRPr>
          </a:p>
          <a:p>
            <a:pPr indent="0" lvl="0" marL="0" marR="38100" rtl="0" algn="l">
              <a:lnSpc>
                <a:spcPct val="128571"/>
              </a:lnSpc>
              <a:spcBef>
                <a:spcPts val="0"/>
              </a:spcBef>
              <a:spcAft>
                <a:spcPts val="0"/>
              </a:spcAft>
              <a:buNone/>
            </a:pPr>
            <a:r>
              <a:t/>
            </a:r>
            <a:endParaRPr b="1">
              <a:solidFill>
                <a:srgbClr val="202124"/>
              </a:solidFill>
              <a:highlight>
                <a:srgbClr val="F8F9FA"/>
              </a:highlight>
            </a:endParaRPr>
          </a:p>
        </p:txBody>
      </p:sp>
      <p:pic>
        <p:nvPicPr>
          <p:cNvPr id="495" name="Google Shape;495;p64"/>
          <p:cNvPicPr preferRelativeResize="0"/>
          <p:nvPr/>
        </p:nvPicPr>
        <p:blipFill>
          <a:blip r:embed="rId3">
            <a:alphaModFix/>
          </a:blip>
          <a:stretch>
            <a:fillRect/>
          </a:stretch>
        </p:blipFill>
        <p:spPr>
          <a:xfrm>
            <a:off x="546275" y="2861375"/>
            <a:ext cx="1967550" cy="19675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9" name="Shape 499"/>
        <p:cNvGrpSpPr/>
        <p:nvPr/>
      </p:nvGrpSpPr>
      <p:grpSpPr>
        <a:xfrm>
          <a:off x="0" y="0"/>
          <a:ext cx="0" cy="0"/>
          <a:chOff x="0" y="0"/>
          <a:chExt cx="0" cy="0"/>
        </a:xfrm>
      </p:grpSpPr>
      <p:sp>
        <p:nvSpPr>
          <p:cNvPr id="500" name="Google Shape;500;p65"/>
          <p:cNvSpPr txBox="1"/>
          <p:nvPr>
            <p:ph type="title"/>
          </p:nvPr>
        </p:nvSpPr>
        <p:spPr>
          <a:xfrm>
            <a:off x="223628"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a:t>
            </a:r>
            <a:r>
              <a:rPr b="1" lang="en" sz="3400">
                <a:solidFill>
                  <a:schemeClr val="accent2"/>
                </a:solidFill>
                <a:latin typeface="Pacifico"/>
                <a:ea typeface="Pacifico"/>
                <a:cs typeface="Pacifico"/>
                <a:sym typeface="Pacifico"/>
              </a:rPr>
              <a:t>BPMG mobile app</a:t>
            </a:r>
            <a:endParaRPr b="1" sz="3400">
              <a:solidFill>
                <a:schemeClr val="accent2"/>
              </a:solidFill>
              <a:latin typeface="Pacifico"/>
              <a:ea typeface="Pacifico"/>
              <a:cs typeface="Pacifico"/>
              <a:sym typeface="Pacifico"/>
            </a:endParaRPr>
          </a:p>
        </p:txBody>
      </p:sp>
      <p:sp>
        <p:nvSpPr>
          <p:cNvPr id="501" name="Google Shape;501;p65"/>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Certificat de signature </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502" name="Google Shape;502;p65"/>
          <p:cNvPicPr preferRelativeResize="0"/>
          <p:nvPr/>
        </p:nvPicPr>
        <p:blipFill>
          <a:blip r:embed="rId3">
            <a:alphaModFix/>
          </a:blip>
          <a:stretch>
            <a:fillRect/>
          </a:stretch>
        </p:blipFill>
        <p:spPr>
          <a:xfrm>
            <a:off x="720050" y="2826625"/>
            <a:ext cx="1967550" cy="1967550"/>
          </a:xfrm>
          <a:prstGeom prst="rect">
            <a:avLst/>
          </a:prstGeom>
          <a:noFill/>
          <a:ln>
            <a:noFill/>
          </a:ln>
        </p:spPr>
      </p:pic>
      <p:pic>
        <p:nvPicPr>
          <p:cNvPr id="503" name="Google Shape;503;p65"/>
          <p:cNvPicPr preferRelativeResize="0"/>
          <p:nvPr/>
        </p:nvPicPr>
        <p:blipFill>
          <a:blip r:embed="rId4">
            <a:alphaModFix/>
          </a:blip>
          <a:stretch>
            <a:fillRect/>
          </a:stretch>
        </p:blipFill>
        <p:spPr>
          <a:xfrm>
            <a:off x="3252050" y="654300"/>
            <a:ext cx="5803750" cy="1967549"/>
          </a:xfrm>
          <a:prstGeom prst="rect">
            <a:avLst/>
          </a:prstGeom>
          <a:noFill/>
          <a:ln>
            <a:noFill/>
          </a:ln>
        </p:spPr>
      </p:pic>
      <p:pic>
        <p:nvPicPr>
          <p:cNvPr id="504" name="Google Shape;504;p65"/>
          <p:cNvPicPr preferRelativeResize="0"/>
          <p:nvPr/>
        </p:nvPicPr>
        <p:blipFill>
          <a:blip r:embed="rId5">
            <a:alphaModFix/>
          </a:blip>
          <a:stretch>
            <a:fillRect/>
          </a:stretch>
        </p:blipFill>
        <p:spPr>
          <a:xfrm>
            <a:off x="3340249" y="2978973"/>
            <a:ext cx="5803748" cy="166286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8" name="Shape 508"/>
        <p:cNvGrpSpPr/>
        <p:nvPr/>
      </p:nvGrpSpPr>
      <p:grpSpPr>
        <a:xfrm>
          <a:off x="0" y="0"/>
          <a:ext cx="0" cy="0"/>
          <a:chOff x="0" y="0"/>
          <a:chExt cx="0" cy="0"/>
        </a:xfrm>
      </p:grpSpPr>
      <p:sp>
        <p:nvSpPr>
          <p:cNvPr id="509" name="Google Shape;509;p66"/>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BPMG</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Mobile app</a:t>
            </a:r>
            <a:endParaRPr b="1" sz="3400">
              <a:solidFill>
                <a:schemeClr val="accent2"/>
              </a:solidFill>
              <a:latin typeface="Pacifico"/>
              <a:ea typeface="Pacifico"/>
              <a:cs typeface="Pacifico"/>
              <a:sym typeface="Pacifico"/>
            </a:endParaRPr>
          </a:p>
        </p:txBody>
      </p:sp>
      <p:sp>
        <p:nvSpPr>
          <p:cNvPr id="510" name="Google Shape;510;p66"/>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code</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sp>
        <p:nvSpPr>
          <p:cNvPr id="511" name="Google Shape;511;p66"/>
          <p:cNvSpPr txBox="1"/>
          <p:nvPr/>
        </p:nvSpPr>
        <p:spPr>
          <a:xfrm>
            <a:off x="3378625" y="516375"/>
            <a:ext cx="5722800" cy="12249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 sz="1100">
                <a:solidFill>
                  <a:srgbClr val="202124"/>
                </a:solidFill>
                <a:highlight>
                  <a:srgbClr val="F8F9FA"/>
                </a:highlight>
              </a:rPr>
              <a:t>L'application utilise le mode de cryptage CBC avec rembourrage PKCS5/PKCS7. Cette configuration est vulnérable aux attaques d'Oracle de rembourrage.</a:t>
            </a:r>
            <a:endParaRPr sz="1100">
              <a:solidFill>
                <a:srgbClr val="202124"/>
              </a:solidFill>
              <a:highlight>
                <a:srgbClr val="F8F9FA"/>
              </a:highlight>
            </a:endParaRPr>
          </a:p>
          <a:p>
            <a:pPr indent="0" lvl="0" marL="0" marR="38100" rtl="0" algn="l">
              <a:lnSpc>
                <a:spcPct val="128571"/>
              </a:lnSpc>
              <a:spcBef>
                <a:spcPts val="0"/>
              </a:spcBef>
              <a:spcAft>
                <a:spcPts val="0"/>
              </a:spcAft>
              <a:buNone/>
            </a:pPr>
            <a:r>
              <a:rPr b="1" lang="en" sz="1100"/>
              <a:t>Vulnirabilité :</a:t>
            </a:r>
            <a:r>
              <a:rPr lang="en" sz="1100"/>
              <a:t>Recours à l'obscurcissement ou au cryptage des entrées relatives à la sécurité sans contrôle d'intégrité</a:t>
            </a:r>
            <a:endParaRPr sz="1100"/>
          </a:p>
          <a:p>
            <a:pPr indent="0" lvl="0" marL="0" marR="38100" rtl="0" algn="l">
              <a:lnSpc>
                <a:spcPct val="128571"/>
              </a:lnSpc>
              <a:spcBef>
                <a:spcPts val="0"/>
              </a:spcBef>
              <a:spcAft>
                <a:spcPts val="0"/>
              </a:spcAft>
              <a:buNone/>
            </a:pPr>
            <a:r>
              <a:rPr b="1" lang="en" sz="1100"/>
              <a:t>Nom des fichiers :fingerprintcipher.java</a:t>
            </a:r>
            <a:endParaRPr b="1" sz="1100"/>
          </a:p>
        </p:txBody>
      </p:sp>
      <p:pic>
        <p:nvPicPr>
          <p:cNvPr id="512" name="Google Shape;512;p66"/>
          <p:cNvPicPr preferRelativeResize="0"/>
          <p:nvPr/>
        </p:nvPicPr>
        <p:blipFill>
          <a:blip r:embed="rId3">
            <a:alphaModFix/>
          </a:blip>
          <a:stretch>
            <a:fillRect/>
          </a:stretch>
        </p:blipFill>
        <p:spPr>
          <a:xfrm>
            <a:off x="643850" y="2791875"/>
            <a:ext cx="1967550" cy="1967550"/>
          </a:xfrm>
          <a:prstGeom prst="rect">
            <a:avLst/>
          </a:prstGeom>
          <a:noFill/>
          <a:ln>
            <a:noFill/>
          </a:ln>
        </p:spPr>
      </p:pic>
      <p:pic>
        <p:nvPicPr>
          <p:cNvPr id="513" name="Google Shape;513;p66"/>
          <p:cNvPicPr preferRelativeResize="0"/>
          <p:nvPr/>
        </p:nvPicPr>
        <p:blipFill>
          <a:blip r:embed="rId4">
            <a:alphaModFix/>
          </a:blip>
          <a:stretch>
            <a:fillRect/>
          </a:stretch>
        </p:blipFill>
        <p:spPr>
          <a:xfrm>
            <a:off x="3144120" y="2129150"/>
            <a:ext cx="6115305" cy="196755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7" name="Shape 517"/>
        <p:cNvGrpSpPr/>
        <p:nvPr/>
      </p:nvGrpSpPr>
      <p:grpSpPr>
        <a:xfrm>
          <a:off x="0" y="0"/>
          <a:ext cx="0" cy="0"/>
          <a:chOff x="0" y="0"/>
          <a:chExt cx="0" cy="0"/>
        </a:xfrm>
      </p:grpSpPr>
      <p:sp>
        <p:nvSpPr>
          <p:cNvPr id="518" name="Google Shape;518;p67"/>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400">
                <a:solidFill>
                  <a:schemeClr val="accent2"/>
                </a:solidFill>
                <a:latin typeface="Pacifico"/>
                <a:ea typeface="Pacifico"/>
                <a:cs typeface="Pacifico"/>
                <a:sym typeface="Pacifico"/>
              </a:rPr>
              <a:t>2-Annalyse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Statique </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De BPMG</a:t>
            </a:r>
            <a:endParaRPr b="1" sz="34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3400">
                <a:solidFill>
                  <a:schemeClr val="accent2"/>
                </a:solidFill>
                <a:latin typeface="Pacifico"/>
                <a:ea typeface="Pacifico"/>
                <a:cs typeface="Pacifico"/>
                <a:sym typeface="Pacifico"/>
              </a:rPr>
              <a:t>Mobile app</a:t>
            </a:r>
            <a:endParaRPr b="1" sz="3400">
              <a:solidFill>
                <a:schemeClr val="accent2"/>
              </a:solidFill>
              <a:latin typeface="Pacifico"/>
              <a:ea typeface="Pacifico"/>
              <a:cs typeface="Pacifico"/>
              <a:sym typeface="Pacifico"/>
            </a:endParaRPr>
          </a:p>
        </p:txBody>
      </p:sp>
      <p:sp>
        <p:nvSpPr>
          <p:cNvPr id="519" name="Google Shape;519;p67"/>
          <p:cNvSpPr txBox="1"/>
          <p:nvPr/>
        </p:nvSpPr>
        <p:spPr>
          <a:xfrm>
            <a:off x="3440575" y="139025"/>
            <a:ext cx="5722800" cy="9534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2200">
                <a:solidFill>
                  <a:schemeClr val="accent2"/>
                </a:solidFill>
                <a:highlight>
                  <a:srgbClr val="FFFFFF"/>
                </a:highlight>
                <a:latin typeface="Pacifico"/>
                <a:ea typeface="Pacifico"/>
                <a:cs typeface="Pacifico"/>
                <a:sym typeface="Pacifico"/>
              </a:rPr>
              <a:t>Annalyse du code</a:t>
            </a:r>
            <a:endParaRPr b="1" sz="2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l">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sp>
        <p:nvSpPr>
          <p:cNvPr id="520" name="Google Shape;520;p67"/>
          <p:cNvSpPr txBox="1"/>
          <p:nvPr/>
        </p:nvSpPr>
        <p:spPr>
          <a:xfrm>
            <a:off x="3378625" y="516375"/>
            <a:ext cx="5722800" cy="16602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 sz="1100">
                <a:solidFill>
                  <a:srgbClr val="202124"/>
                </a:solidFill>
                <a:highlight>
                  <a:srgbClr val="F8F9FA"/>
                </a:highlight>
              </a:rPr>
              <a:t>L'application utilise la base de données SQLite et exécute une requête SQL brute. Une entrée utilisateur non approuvée dans les requêtes SQL brutes peut entraîner une injection SQL. Les informations sensibles doivent également être cryptées et écrites dans la base de données.</a:t>
            </a:r>
            <a:endParaRPr sz="1100">
              <a:solidFill>
                <a:srgbClr val="202124"/>
              </a:solidFill>
              <a:highlight>
                <a:srgbClr val="F8F9FA"/>
              </a:highlight>
            </a:endParaRPr>
          </a:p>
          <a:p>
            <a:pPr indent="0" lvl="0" marL="0" marR="38100" rtl="0" algn="l">
              <a:lnSpc>
                <a:spcPct val="128571"/>
              </a:lnSpc>
              <a:spcBef>
                <a:spcPts val="0"/>
              </a:spcBef>
              <a:spcAft>
                <a:spcPts val="0"/>
              </a:spcAft>
              <a:buNone/>
            </a:pPr>
            <a:r>
              <a:rPr b="1" lang="en" sz="1100"/>
              <a:t>Vulnirabilité :</a:t>
            </a:r>
            <a:r>
              <a:rPr lang="en" sz="1100"/>
              <a:t>Neutralisation incorrecte des éléments spéciaux utilisés dans une commande SQL ("SQL Injection")</a:t>
            </a:r>
            <a:endParaRPr sz="1100"/>
          </a:p>
          <a:p>
            <a:pPr indent="0" lvl="0" marL="0" marR="38100" rtl="0" algn="l">
              <a:lnSpc>
                <a:spcPct val="128571"/>
              </a:lnSpc>
              <a:spcBef>
                <a:spcPts val="0"/>
              </a:spcBef>
              <a:spcAft>
                <a:spcPts val="0"/>
              </a:spcAft>
              <a:buNone/>
            </a:pPr>
            <a:r>
              <a:rPr b="1" lang="en" sz="1100"/>
              <a:t>Nom des fichiers :</a:t>
            </a:r>
            <a:r>
              <a:rPr b="1" lang="en" sz="1100"/>
              <a:t>reactdatabasesupplier.java</a:t>
            </a:r>
            <a:endParaRPr b="1" sz="1100"/>
          </a:p>
        </p:txBody>
      </p:sp>
      <p:pic>
        <p:nvPicPr>
          <p:cNvPr id="521" name="Google Shape;521;p67"/>
          <p:cNvPicPr preferRelativeResize="0"/>
          <p:nvPr/>
        </p:nvPicPr>
        <p:blipFill>
          <a:blip r:embed="rId3">
            <a:alphaModFix/>
          </a:blip>
          <a:stretch>
            <a:fillRect/>
          </a:stretch>
        </p:blipFill>
        <p:spPr>
          <a:xfrm>
            <a:off x="643850" y="2791875"/>
            <a:ext cx="1967550" cy="1967550"/>
          </a:xfrm>
          <a:prstGeom prst="rect">
            <a:avLst/>
          </a:prstGeom>
          <a:noFill/>
          <a:ln>
            <a:noFill/>
          </a:ln>
        </p:spPr>
      </p:pic>
      <p:pic>
        <p:nvPicPr>
          <p:cNvPr id="522" name="Google Shape;522;p67"/>
          <p:cNvPicPr preferRelativeResize="0"/>
          <p:nvPr/>
        </p:nvPicPr>
        <p:blipFill>
          <a:blip r:embed="rId4">
            <a:alphaModFix/>
          </a:blip>
          <a:stretch>
            <a:fillRect/>
          </a:stretch>
        </p:blipFill>
        <p:spPr>
          <a:xfrm>
            <a:off x="3301575" y="2413125"/>
            <a:ext cx="5867149" cy="21638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8"/>
          <p:cNvSpPr txBox="1"/>
          <p:nvPr/>
        </p:nvSpPr>
        <p:spPr>
          <a:xfrm>
            <a:off x="567650" y="1135275"/>
            <a:ext cx="7796400" cy="115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300">
                <a:solidFill>
                  <a:schemeClr val="accent2"/>
                </a:solidFill>
                <a:latin typeface="Lobster"/>
                <a:ea typeface="Lobster"/>
                <a:cs typeface="Lobster"/>
                <a:sym typeface="Lobster"/>
              </a:rPr>
              <a:t>Annalyse Dynamique</a:t>
            </a:r>
            <a:endParaRPr b="1" sz="6300">
              <a:solidFill>
                <a:schemeClr val="accent2"/>
              </a:solidFill>
              <a:latin typeface="Lobster"/>
              <a:ea typeface="Lobster"/>
              <a:cs typeface="Lobster"/>
              <a:sym typeface="Lobster"/>
            </a:endParaRPr>
          </a:p>
        </p:txBody>
      </p:sp>
      <p:pic>
        <p:nvPicPr>
          <p:cNvPr id="528" name="Google Shape;528;p68"/>
          <p:cNvPicPr preferRelativeResize="0"/>
          <p:nvPr/>
        </p:nvPicPr>
        <p:blipFill>
          <a:blip r:embed="rId3">
            <a:alphaModFix/>
          </a:blip>
          <a:stretch>
            <a:fillRect/>
          </a:stretch>
        </p:blipFill>
        <p:spPr>
          <a:xfrm>
            <a:off x="2937588" y="3533775"/>
            <a:ext cx="2847975" cy="1609725"/>
          </a:xfrm>
          <a:prstGeom prst="rect">
            <a:avLst/>
          </a:prstGeom>
          <a:noFill/>
          <a:ln>
            <a:noFill/>
          </a:ln>
        </p:spPr>
      </p:pic>
      <p:pic>
        <p:nvPicPr>
          <p:cNvPr id="529" name="Google Shape;529;p68"/>
          <p:cNvPicPr preferRelativeResize="0"/>
          <p:nvPr/>
        </p:nvPicPr>
        <p:blipFill>
          <a:blip r:embed="rId4">
            <a:alphaModFix/>
          </a:blip>
          <a:stretch>
            <a:fillRect/>
          </a:stretch>
        </p:blipFill>
        <p:spPr>
          <a:xfrm>
            <a:off x="0" y="3343275"/>
            <a:ext cx="2543175" cy="1800225"/>
          </a:xfrm>
          <a:prstGeom prst="rect">
            <a:avLst/>
          </a:prstGeom>
          <a:noFill/>
          <a:ln>
            <a:noFill/>
          </a:ln>
        </p:spPr>
      </p:pic>
      <p:pic>
        <p:nvPicPr>
          <p:cNvPr id="530" name="Google Shape;530;p68"/>
          <p:cNvPicPr preferRelativeResize="0"/>
          <p:nvPr/>
        </p:nvPicPr>
        <p:blipFill>
          <a:blip r:embed="rId5">
            <a:alphaModFix/>
          </a:blip>
          <a:stretch>
            <a:fillRect/>
          </a:stretch>
        </p:blipFill>
        <p:spPr>
          <a:xfrm>
            <a:off x="5566725" y="2743275"/>
            <a:ext cx="3396738" cy="25490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4" name="Shape 534"/>
        <p:cNvGrpSpPr/>
        <p:nvPr/>
      </p:nvGrpSpPr>
      <p:grpSpPr>
        <a:xfrm>
          <a:off x="0" y="0"/>
          <a:ext cx="0" cy="0"/>
          <a:chOff x="0" y="0"/>
          <a:chExt cx="0" cy="0"/>
        </a:xfrm>
      </p:grpSpPr>
      <p:sp>
        <p:nvSpPr>
          <p:cNvPr id="535" name="Google Shape;535;p69"/>
          <p:cNvSpPr txBox="1"/>
          <p:nvPr>
            <p:ph type="title"/>
          </p:nvPr>
        </p:nvSpPr>
        <p:spPr>
          <a:xfrm>
            <a:off x="74813" y="1770700"/>
            <a:ext cx="31056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100">
                <a:solidFill>
                  <a:schemeClr val="accent2"/>
                </a:solidFill>
                <a:latin typeface="Pacifico"/>
                <a:ea typeface="Pacifico"/>
                <a:cs typeface="Pacifico"/>
                <a:sym typeface="Pacifico"/>
              </a:rPr>
              <a:t>Annalyse dynamique</a:t>
            </a:r>
            <a:endParaRPr b="1" sz="4100">
              <a:solidFill>
                <a:schemeClr val="accent2"/>
              </a:solidFill>
              <a:latin typeface="Pacifico"/>
              <a:ea typeface="Pacifico"/>
              <a:cs typeface="Pacifico"/>
              <a:sym typeface="Pacifico"/>
            </a:endParaRPr>
          </a:p>
        </p:txBody>
      </p:sp>
      <p:sp>
        <p:nvSpPr>
          <p:cNvPr id="536" name="Google Shape;536;p69"/>
          <p:cNvSpPr txBox="1"/>
          <p:nvPr/>
        </p:nvSpPr>
        <p:spPr>
          <a:xfrm>
            <a:off x="3544850" y="1116100"/>
            <a:ext cx="5363700" cy="226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chemeClr val="accent2"/>
                </a:solidFill>
                <a:latin typeface="Pacifico"/>
                <a:ea typeface="Pacifico"/>
                <a:cs typeface="Pacifico"/>
                <a:sym typeface="Pacifico"/>
              </a:rPr>
              <a:t>Configuration Burp </a:t>
            </a:r>
            <a:endParaRPr b="1" sz="4500">
              <a:solidFill>
                <a:schemeClr val="accent2"/>
              </a:solidFill>
              <a:latin typeface="Pacifico"/>
              <a:ea typeface="Pacifico"/>
              <a:cs typeface="Pacifico"/>
              <a:sym typeface="Pacifico"/>
            </a:endParaRPr>
          </a:p>
          <a:p>
            <a:pPr indent="0" lvl="0" marL="0" rtl="0" algn="ctr">
              <a:spcBef>
                <a:spcPts val="0"/>
              </a:spcBef>
              <a:spcAft>
                <a:spcPts val="0"/>
              </a:spcAft>
              <a:buNone/>
            </a:pPr>
            <a:r>
              <a:rPr b="1" lang="en" sz="4500">
                <a:solidFill>
                  <a:schemeClr val="accent2"/>
                </a:solidFill>
                <a:latin typeface="Pacifico"/>
                <a:ea typeface="Pacifico"/>
                <a:cs typeface="Pacifico"/>
                <a:sym typeface="Pacifico"/>
              </a:rPr>
              <a:t>Suite avec l’emulateur</a:t>
            </a:r>
            <a:endParaRPr b="1" sz="4500">
              <a:solidFill>
                <a:schemeClr val="accent2"/>
              </a:solidFill>
              <a:latin typeface="Pacifico"/>
              <a:ea typeface="Pacifico"/>
              <a:cs typeface="Pacifico"/>
              <a:sym typeface="Pacific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0" name="Shape 540"/>
        <p:cNvGrpSpPr/>
        <p:nvPr/>
      </p:nvGrpSpPr>
      <p:grpSpPr>
        <a:xfrm>
          <a:off x="0" y="0"/>
          <a:ext cx="0" cy="0"/>
          <a:chOff x="0" y="0"/>
          <a:chExt cx="0" cy="0"/>
        </a:xfrm>
      </p:grpSpPr>
      <p:sp>
        <p:nvSpPr>
          <p:cNvPr id="541" name="Google Shape;541;p70"/>
          <p:cNvSpPr txBox="1"/>
          <p:nvPr>
            <p:ph type="title"/>
          </p:nvPr>
        </p:nvSpPr>
        <p:spPr>
          <a:xfrm>
            <a:off x="223615"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100">
                <a:solidFill>
                  <a:schemeClr val="accent2"/>
                </a:solidFill>
                <a:latin typeface="Pacifico"/>
                <a:ea typeface="Pacifico"/>
                <a:cs typeface="Pacifico"/>
                <a:sym typeface="Pacifico"/>
              </a:rPr>
              <a:t>1-Definition</a:t>
            </a:r>
            <a:endParaRPr b="1" sz="4100">
              <a:solidFill>
                <a:schemeClr val="accent2"/>
              </a:solidFill>
              <a:latin typeface="Pacifico"/>
              <a:ea typeface="Pacifico"/>
              <a:cs typeface="Pacifico"/>
              <a:sym typeface="Pacifico"/>
            </a:endParaRPr>
          </a:p>
        </p:txBody>
      </p:sp>
      <p:sp>
        <p:nvSpPr>
          <p:cNvPr id="542" name="Google Shape;542;p70"/>
          <p:cNvSpPr txBox="1"/>
          <p:nvPr/>
        </p:nvSpPr>
        <p:spPr>
          <a:xfrm>
            <a:off x="3440575" y="139025"/>
            <a:ext cx="5722800" cy="518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accent2"/>
                </a:solidFill>
                <a:highlight>
                  <a:srgbClr val="FFFFFF"/>
                </a:highlight>
                <a:latin typeface="Pacifico"/>
                <a:ea typeface="Pacifico"/>
                <a:cs typeface="Pacifico"/>
                <a:sym typeface="Pacifico"/>
              </a:rPr>
              <a:t>L’annalyse Dynamique est:</a:t>
            </a:r>
            <a:endParaRPr b="1" sz="3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rPr lang="en" sz="2100">
                <a:solidFill>
                  <a:srgbClr val="202124"/>
                </a:solidFill>
                <a:highlight>
                  <a:srgbClr val="F8F9FA"/>
                </a:highlight>
              </a:rPr>
              <a:t>L'analyse dynamique pour Android est le processus d'analyse du comportement d'une application Android lorsqu'elle s'exécute sur un appareil ou un émulateur. Ce type d'analyse peut fournir des informations précieuses sur la façon dont l'application interagit avec le système, ainsi que sur les vulnérabilités potentielles ou les problèmes de performances.</a:t>
            </a:r>
            <a:endParaRPr sz="2100">
              <a:solidFill>
                <a:srgbClr val="202124"/>
              </a:solidFill>
              <a:highlight>
                <a:srgbClr val="F8F9FA"/>
              </a:highlight>
            </a:endParaRPr>
          </a:p>
          <a:p>
            <a:pPr indent="0" lvl="0" marL="0" marR="38100" rtl="0" algn="l">
              <a:lnSpc>
                <a:spcPct val="128571"/>
              </a:lnSpc>
              <a:spcBef>
                <a:spcPts val="0"/>
              </a:spcBef>
              <a:spcAft>
                <a:spcPts val="0"/>
              </a:spcAft>
              <a:buNone/>
            </a:pPr>
            <a:r>
              <a:t/>
            </a:r>
            <a:endParaRPr b="1">
              <a:solidFill>
                <a:schemeClr val="dk2"/>
              </a:solidFill>
              <a:highlight>
                <a:srgbClr val="F8F9FA"/>
              </a:highlight>
            </a:endParaRPr>
          </a:p>
          <a:p>
            <a:pPr indent="0" lvl="0" marL="0" marR="38100" rtl="0" algn="ctr">
              <a:lnSpc>
                <a:spcPct val="128571"/>
              </a:lnSpc>
              <a:spcBef>
                <a:spcPts val="0"/>
              </a:spcBef>
              <a:spcAft>
                <a:spcPts val="0"/>
              </a:spcAft>
              <a:buNone/>
            </a:pPr>
            <a:r>
              <a:t/>
            </a:r>
            <a:endParaRPr b="1">
              <a:solidFill>
                <a:schemeClr val="dk2"/>
              </a:solidFill>
              <a:highlight>
                <a:srgbClr val="F8F9FA"/>
              </a:highlight>
            </a:endParaRPr>
          </a:p>
          <a:p>
            <a:pPr indent="0" lvl="0" marL="0" rtl="0" algn="ctr">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543" name="Google Shape;543;p70"/>
          <p:cNvPicPr preferRelativeResize="0"/>
          <p:nvPr/>
        </p:nvPicPr>
        <p:blipFill>
          <a:blip r:embed="rId3">
            <a:alphaModFix/>
          </a:blip>
          <a:stretch>
            <a:fillRect/>
          </a:stretch>
        </p:blipFill>
        <p:spPr>
          <a:xfrm>
            <a:off x="-835785" y="2639975"/>
            <a:ext cx="4497791" cy="2698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7" name="Shape 547"/>
        <p:cNvGrpSpPr/>
        <p:nvPr/>
      </p:nvGrpSpPr>
      <p:grpSpPr>
        <a:xfrm>
          <a:off x="0" y="0"/>
          <a:ext cx="0" cy="0"/>
          <a:chOff x="0" y="0"/>
          <a:chExt cx="0" cy="0"/>
        </a:xfrm>
      </p:grpSpPr>
      <p:sp>
        <p:nvSpPr>
          <p:cNvPr id="548" name="Google Shape;548;p71"/>
          <p:cNvSpPr txBox="1"/>
          <p:nvPr/>
        </p:nvSpPr>
        <p:spPr>
          <a:xfrm>
            <a:off x="127425" y="1714500"/>
            <a:ext cx="3046800" cy="221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accent2"/>
                </a:solidFill>
                <a:highlight>
                  <a:srgbClr val="FFFFFF"/>
                </a:highlight>
                <a:latin typeface="Pacifico"/>
                <a:ea typeface="Pacifico"/>
                <a:cs typeface="Pacifico"/>
                <a:sym typeface="Pacifico"/>
              </a:rPr>
              <a:t>1-</a:t>
            </a:r>
            <a:r>
              <a:rPr b="1" lang="en" sz="2100">
                <a:solidFill>
                  <a:schemeClr val="accent2"/>
                </a:solidFill>
                <a:highlight>
                  <a:srgbClr val="F8F9FA"/>
                </a:highlight>
                <a:latin typeface="Pacifico"/>
                <a:ea typeface="Pacifico"/>
                <a:cs typeface="Pacifico"/>
                <a:sym typeface="Pacifico"/>
              </a:rPr>
              <a:t>Exportez le certificat de burp et enregistrez-le sous cacert.cer.</a:t>
            </a:r>
            <a:endParaRPr b="1" sz="2100">
              <a:solidFill>
                <a:schemeClr val="accent2"/>
              </a:solidFill>
              <a:highlight>
                <a:srgbClr val="F8F9FA"/>
              </a:highlight>
              <a:latin typeface="Pacifico"/>
              <a:ea typeface="Pacifico"/>
              <a:cs typeface="Pacifico"/>
              <a:sym typeface="Pacifico"/>
            </a:endParaRPr>
          </a:p>
          <a:p>
            <a:pPr indent="0" lvl="0" marL="0" rtl="0" algn="l">
              <a:spcBef>
                <a:spcPts val="0"/>
              </a:spcBef>
              <a:spcAft>
                <a:spcPts val="0"/>
              </a:spcAft>
              <a:buNone/>
            </a:pPr>
            <a:r>
              <a:t/>
            </a:r>
            <a:endParaRPr b="1" sz="3000">
              <a:solidFill>
                <a:schemeClr val="accent2"/>
              </a:solidFill>
              <a:highlight>
                <a:srgbClr val="FFFFFF"/>
              </a:highlight>
              <a:latin typeface="Pacifico"/>
              <a:ea typeface="Pacifico"/>
              <a:cs typeface="Pacifico"/>
              <a:sym typeface="Pacifico"/>
            </a:endParaRPr>
          </a:p>
          <a:p>
            <a:pPr indent="0" lvl="0" marL="0" rtl="0" algn="ctr">
              <a:spcBef>
                <a:spcPts val="0"/>
              </a:spcBef>
              <a:spcAft>
                <a:spcPts val="0"/>
              </a:spcAft>
              <a:buNone/>
            </a:pPr>
            <a:r>
              <a:t/>
            </a:r>
            <a:endParaRPr b="1" sz="3000">
              <a:solidFill>
                <a:schemeClr val="accent2"/>
              </a:solidFill>
              <a:highlight>
                <a:srgbClr val="FFFFFF"/>
              </a:highlight>
              <a:latin typeface="Pacifico"/>
              <a:ea typeface="Pacifico"/>
              <a:cs typeface="Pacifico"/>
              <a:sym typeface="Pacifico"/>
            </a:endParaRPr>
          </a:p>
        </p:txBody>
      </p:sp>
      <p:pic>
        <p:nvPicPr>
          <p:cNvPr id="549" name="Google Shape;549;p71"/>
          <p:cNvPicPr preferRelativeResize="0"/>
          <p:nvPr/>
        </p:nvPicPr>
        <p:blipFill>
          <a:blip r:embed="rId3">
            <a:alphaModFix/>
          </a:blip>
          <a:stretch>
            <a:fillRect/>
          </a:stretch>
        </p:blipFill>
        <p:spPr>
          <a:xfrm>
            <a:off x="3479025" y="418850"/>
            <a:ext cx="5664976" cy="41776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 name="Shape 100"/>
        <p:cNvGrpSpPr/>
        <p:nvPr/>
      </p:nvGrpSpPr>
      <p:grpSpPr>
        <a:xfrm>
          <a:off x="0" y="0"/>
          <a:ext cx="0" cy="0"/>
          <a:chOff x="0" y="0"/>
          <a:chExt cx="0" cy="0"/>
        </a:xfrm>
      </p:grpSpPr>
      <p:sp>
        <p:nvSpPr>
          <p:cNvPr id="101" name="Google Shape;101;p18"/>
          <p:cNvSpPr txBox="1"/>
          <p:nvPr>
            <p:ph type="title"/>
          </p:nvPr>
        </p:nvSpPr>
        <p:spPr>
          <a:xfrm>
            <a:off x="253878"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100">
                <a:solidFill>
                  <a:schemeClr val="accent2"/>
                </a:solidFill>
                <a:latin typeface="Pacifico"/>
                <a:ea typeface="Pacifico"/>
                <a:cs typeface="Pacifico"/>
                <a:sym typeface="Pacifico"/>
              </a:rPr>
              <a:t>1-Outils</a:t>
            </a:r>
            <a:endParaRPr b="1" sz="4100">
              <a:solidFill>
                <a:schemeClr val="accent2"/>
              </a:solidFill>
              <a:latin typeface="Pacifico"/>
              <a:ea typeface="Pacifico"/>
              <a:cs typeface="Pacifico"/>
              <a:sym typeface="Pacifico"/>
            </a:endParaRPr>
          </a:p>
        </p:txBody>
      </p:sp>
      <p:sp>
        <p:nvSpPr>
          <p:cNvPr id="102" name="Google Shape;102;p18"/>
          <p:cNvSpPr txBox="1"/>
          <p:nvPr/>
        </p:nvSpPr>
        <p:spPr>
          <a:xfrm>
            <a:off x="3440575" y="139025"/>
            <a:ext cx="5722800" cy="2001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accent2"/>
                </a:solidFill>
                <a:highlight>
                  <a:srgbClr val="FFFFFF"/>
                </a:highlight>
                <a:latin typeface="Pacifico"/>
                <a:ea typeface="Pacifico"/>
                <a:cs typeface="Pacifico"/>
                <a:sym typeface="Pacifico"/>
              </a:rPr>
              <a:t>APK-Tool</a:t>
            </a:r>
            <a:r>
              <a:rPr b="1" lang="en" sz="3200">
                <a:solidFill>
                  <a:schemeClr val="accent2"/>
                </a:solidFill>
                <a:highlight>
                  <a:srgbClr val="FFFFFF"/>
                </a:highlight>
                <a:latin typeface="Pacifico"/>
                <a:ea typeface="Pacifico"/>
                <a:cs typeface="Pacifico"/>
                <a:sym typeface="Pacifico"/>
              </a:rPr>
              <a:t>:</a:t>
            </a:r>
            <a:endParaRPr b="1" sz="3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rPr lang="en">
                <a:solidFill>
                  <a:srgbClr val="202124"/>
                </a:solidFill>
                <a:highlight>
                  <a:srgbClr val="FFFFFF"/>
                </a:highlight>
              </a:rPr>
              <a:t>A tool for </a:t>
            </a:r>
            <a:r>
              <a:rPr b="1" lang="en">
                <a:solidFill>
                  <a:srgbClr val="202124"/>
                </a:solidFill>
                <a:highlight>
                  <a:srgbClr val="FFFFFF"/>
                </a:highlight>
              </a:rPr>
              <a:t>reverse engineering 3rd party, closed, binary Android apps</a:t>
            </a:r>
            <a:r>
              <a:rPr lang="en">
                <a:solidFill>
                  <a:srgbClr val="202124"/>
                </a:solidFill>
                <a:highlight>
                  <a:srgbClr val="FFFFFF"/>
                </a:highlight>
              </a:rPr>
              <a:t>. It can decode resources to nearly original form and rebuild them after making some modifications; it makes possible to debug smali code step by step.</a:t>
            </a:r>
            <a:endParaRPr b="1" sz="1600">
              <a:solidFill>
                <a:schemeClr val="dk2"/>
              </a:solidFill>
              <a:highlight>
                <a:srgbClr val="F8F9FA"/>
              </a:highlight>
            </a:endParaRPr>
          </a:p>
          <a:p>
            <a:pPr indent="0" lvl="0" marL="0" rtl="0" algn="ctr">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103" name="Google Shape;103;p18"/>
          <p:cNvPicPr preferRelativeResize="0"/>
          <p:nvPr/>
        </p:nvPicPr>
        <p:blipFill>
          <a:blip r:embed="rId3">
            <a:alphaModFix/>
          </a:blip>
          <a:stretch>
            <a:fillRect/>
          </a:stretch>
        </p:blipFill>
        <p:spPr>
          <a:xfrm>
            <a:off x="-1" y="2902000"/>
            <a:ext cx="3255225" cy="2166200"/>
          </a:xfrm>
          <a:prstGeom prst="rect">
            <a:avLst/>
          </a:prstGeom>
          <a:noFill/>
          <a:ln>
            <a:noFill/>
          </a:ln>
        </p:spPr>
      </p:pic>
      <p:pic>
        <p:nvPicPr>
          <p:cNvPr id="104" name="Google Shape;104;p18"/>
          <p:cNvPicPr preferRelativeResize="0"/>
          <p:nvPr/>
        </p:nvPicPr>
        <p:blipFill>
          <a:blip r:embed="rId4">
            <a:alphaModFix/>
          </a:blip>
          <a:stretch>
            <a:fillRect/>
          </a:stretch>
        </p:blipFill>
        <p:spPr>
          <a:xfrm>
            <a:off x="3928925" y="2222925"/>
            <a:ext cx="4973895" cy="26986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3" name="Shape 553"/>
        <p:cNvGrpSpPr/>
        <p:nvPr/>
      </p:nvGrpSpPr>
      <p:grpSpPr>
        <a:xfrm>
          <a:off x="0" y="0"/>
          <a:ext cx="0" cy="0"/>
          <a:chOff x="0" y="0"/>
          <a:chExt cx="0" cy="0"/>
        </a:xfrm>
      </p:grpSpPr>
      <p:sp>
        <p:nvSpPr>
          <p:cNvPr id="554" name="Google Shape;554;p72"/>
          <p:cNvSpPr txBox="1"/>
          <p:nvPr/>
        </p:nvSpPr>
        <p:spPr>
          <a:xfrm>
            <a:off x="115850" y="451800"/>
            <a:ext cx="3046800" cy="383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accent2"/>
                </a:solidFill>
                <a:highlight>
                  <a:srgbClr val="FFFFFF"/>
                </a:highlight>
                <a:latin typeface="Pacifico"/>
                <a:ea typeface="Pacifico"/>
                <a:cs typeface="Pacifico"/>
                <a:sym typeface="Pacifico"/>
              </a:rPr>
              <a:t>1-</a:t>
            </a:r>
            <a:r>
              <a:rPr b="1" lang="en" sz="2100">
                <a:solidFill>
                  <a:schemeClr val="accent2"/>
                </a:solidFill>
                <a:highlight>
                  <a:srgbClr val="F8F9FA"/>
                </a:highlight>
                <a:latin typeface="Pacifico"/>
                <a:ea typeface="Pacifico"/>
                <a:cs typeface="Pacifico"/>
                <a:sym typeface="Pacifico"/>
              </a:rPr>
              <a:t>Dans l'émulateur, allez dans Paramètres&gt; Sécurité&gt; Cryptage et informations d'identification&gt; Installer un certificat et cliquez sur Certificat CA</a:t>
            </a:r>
            <a:endParaRPr b="1" sz="2100">
              <a:solidFill>
                <a:schemeClr val="accent2"/>
              </a:solidFill>
              <a:highlight>
                <a:srgbClr val="F8F9FA"/>
              </a:highlight>
              <a:latin typeface="Pacifico"/>
              <a:ea typeface="Pacifico"/>
              <a:cs typeface="Pacifico"/>
              <a:sym typeface="Pacifico"/>
            </a:endParaRPr>
          </a:p>
          <a:p>
            <a:pPr indent="0" lvl="0" marL="0" rtl="0" algn="ctr">
              <a:spcBef>
                <a:spcPts val="0"/>
              </a:spcBef>
              <a:spcAft>
                <a:spcPts val="0"/>
              </a:spcAft>
              <a:buNone/>
            </a:pPr>
            <a:r>
              <a:t/>
            </a:r>
            <a:endParaRPr b="1" sz="2100">
              <a:solidFill>
                <a:schemeClr val="accent2"/>
              </a:solidFill>
              <a:highlight>
                <a:srgbClr val="F8F9FA"/>
              </a:highlight>
              <a:latin typeface="Pacifico"/>
              <a:ea typeface="Pacifico"/>
              <a:cs typeface="Pacifico"/>
              <a:sym typeface="Pacifico"/>
            </a:endParaRPr>
          </a:p>
          <a:p>
            <a:pPr indent="0" lvl="0" marL="0" rtl="0" algn="l">
              <a:spcBef>
                <a:spcPts val="0"/>
              </a:spcBef>
              <a:spcAft>
                <a:spcPts val="0"/>
              </a:spcAft>
              <a:buNone/>
            </a:pPr>
            <a:r>
              <a:t/>
            </a:r>
            <a:endParaRPr b="1" sz="3000">
              <a:solidFill>
                <a:schemeClr val="accent2"/>
              </a:solidFill>
              <a:highlight>
                <a:srgbClr val="FFFFFF"/>
              </a:highlight>
              <a:latin typeface="Pacifico"/>
              <a:ea typeface="Pacifico"/>
              <a:cs typeface="Pacifico"/>
              <a:sym typeface="Pacifico"/>
            </a:endParaRPr>
          </a:p>
          <a:p>
            <a:pPr indent="0" lvl="0" marL="0" rtl="0" algn="ctr">
              <a:spcBef>
                <a:spcPts val="0"/>
              </a:spcBef>
              <a:spcAft>
                <a:spcPts val="0"/>
              </a:spcAft>
              <a:buNone/>
            </a:pPr>
            <a:r>
              <a:t/>
            </a:r>
            <a:endParaRPr b="1" sz="3000">
              <a:solidFill>
                <a:schemeClr val="accent2"/>
              </a:solidFill>
              <a:highlight>
                <a:srgbClr val="FFFFFF"/>
              </a:highlight>
              <a:latin typeface="Pacifico"/>
              <a:ea typeface="Pacifico"/>
              <a:cs typeface="Pacifico"/>
              <a:sym typeface="Pacifico"/>
            </a:endParaRPr>
          </a:p>
        </p:txBody>
      </p:sp>
      <p:pic>
        <p:nvPicPr>
          <p:cNvPr id="555" name="Google Shape;555;p72"/>
          <p:cNvPicPr preferRelativeResize="0"/>
          <p:nvPr/>
        </p:nvPicPr>
        <p:blipFill rotWithShape="1">
          <a:blip r:embed="rId3">
            <a:alphaModFix/>
          </a:blip>
          <a:srcRect b="0" l="4766" r="16057" t="13367"/>
          <a:stretch/>
        </p:blipFill>
        <p:spPr>
          <a:xfrm>
            <a:off x="4228250" y="0"/>
            <a:ext cx="3627791" cy="49911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9" name="Shape 559"/>
        <p:cNvGrpSpPr/>
        <p:nvPr/>
      </p:nvGrpSpPr>
      <p:grpSpPr>
        <a:xfrm>
          <a:off x="0" y="0"/>
          <a:ext cx="0" cy="0"/>
          <a:chOff x="0" y="0"/>
          <a:chExt cx="0" cy="0"/>
        </a:xfrm>
      </p:grpSpPr>
      <p:sp>
        <p:nvSpPr>
          <p:cNvPr id="560" name="Google Shape;560;p73"/>
          <p:cNvSpPr txBox="1"/>
          <p:nvPr/>
        </p:nvSpPr>
        <p:spPr>
          <a:xfrm>
            <a:off x="105725" y="1133400"/>
            <a:ext cx="3046800" cy="272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accent2"/>
                </a:solidFill>
                <a:highlight>
                  <a:srgbClr val="FFFFFF"/>
                </a:highlight>
                <a:latin typeface="Pacifico"/>
                <a:ea typeface="Pacifico"/>
                <a:cs typeface="Pacifico"/>
                <a:sym typeface="Pacifico"/>
              </a:rPr>
              <a:t>2</a:t>
            </a:r>
            <a:r>
              <a:rPr b="1" lang="en" sz="3000">
                <a:solidFill>
                  <a:schemeClr val="accent2"/>
                </a:solidFill>
                <a:highlight>
                  <a:srgbClr val="FFFFFF"/>
                </a:highlight>
                <a:latin typeface="Pacifico"/>
                <a:ea typeface="Pacifico"/>
                <a:cs typeface="Pacifico"/>
                <a:sym typeface="Pacifico"/>
              </a:rPr>
              <a:t>-</a:t>
            </a:r>
            <a:endParaRPr b="1" sz="2100">
              <a:solidFill>
                <a:schemeClr val="accent2"/>
              </a:solidFill>
              <a:highlight>
                <a:srgbClr val="F8F9FA"/>
              </a:highlight>
              <a:latin typeface="Pacifico"/>
              <a:ea typeface="Pacifico"/>
              <a:cs typeface="Pacifico"/>
              <a:sym typeface="Pacifico"/>
            </a:endParaRPr>
          </a:p>
          <a:p>
            <a:pPr indent="0" lvl="0" marL="0" marR="38100" rtl="0" algn="ctr">
              <a:lnSpc>
                <a:spcPct val="128571"/>
              </a:lnSpc>
              <a:spcBef>
                <a:spcPts val="0"/>
              </a:spcBef>
              <a:spcAft>
                <a:spcPts val="0"/>
              </a:spcAft>
              <a:buNone/>
            </a:pPr>
            <a:r>
              <a:rPr b="1" lang="en" sz="2100">
                <a:solidFill>
                  <a:schemeClr val="accent2"/>
                </a:solidFill>
                <a:latin typeface="Pacifico"/>
                <a:ea typeface="Pacifico"/>
                <a:cs typeface="Pacifico"/>
                <a:sym typeface="Pacifico"/>
              </a:rPr>
              <a:t>Sélectionnez le fichier cacert.cer</a:t>
            </a:r>
            <a:endParaRPr b="1" sz="2100">
              <a:solidFill>
                <a:schemeClr val="accent2"/>
              </a:solidFill>
              <a:latin typeface="Pacifico"/>
              <a:ea typeface="Pacifico"/>
              <a:cs typeface="Pacifico"/>
              <a:sym typeface="Pacifico"/>
            </a:endParaRPr>
          </a:p>
          <a:p>
            <a:pPr indent="0" lvl="0" marL="0" rtl="0" algn="ctr">
              <a:spcBef>
                <a:spcPts val="0"/>
              </a:spcBef>
              <a:spcAft>
                <a:spcPts val="0"/>
              </a:spcAft>
              <a:buNone/>
            </a:pPr>
            <a:r>
              <a:t/>
            </a:r>
            <a:endParaRPr b="1" sz="2100">
              <a:solidFill>
                <a:schemeClr val="accent2"/>
              </a:solidFill>
              <a:highlight>
                <a:srgbClr val="F8F9FA"/>
              </a:highlight>
              <a:latin typeface="Pacifico"/>
              <a:ea typeface="Pacifico"/>
              <a:cs typeface="Pacifico"/>
              <a:sym typeface="Pacifico"/>
            </a:endParaRPr>
          </a:p>
          <a:p>
            <a:pPr indent="0" lvl="0" marL="0" rtl="0" algn="l">
              <a:spcBef>
                <a:spcPts val="0"/>
              </a:spcBef>
              <a:spcAft>
                <a:spcPts val="0"/>
              </a:spcAft>
              <a:buNone/>
            </a:pPr>
            <a:r>
              <a:t/>
            </a:r>
            <a:endParaRPr b="1" sz="3000">
              <a:solidFill>
                <a:schemeClr val="accent2"/>
              </a:solidFill>
              <a:highlight>
                <a:srgbClr val="FFFFFF"/>
              </a:highlight>
              <a:latin typeface="Pacifico"/>
              <a:ea typeface="Pacifico"/>
              <a:cs typeface="Pacifico"/>
              <a:sym typeface="Pacifico"/>
            </a:endParaRPr>
          </a:p>
          <a:p>
            <a:pPr indent="0" lvl="0" marL="0" rtl="0" algn="ctr">
              <a:spcBef>
                <a:spcPts val="0"/>
              </a:spcBef>
              <a:spcAft>
                <a:spcPts val="0"/>
              </a:spcAft>
              <a:buNone/>
            </a:pPr>
            <a:r>
              <a:t/>
            </a:r>
            <a:endParaRPr b="1" sz="3000">
              <a:solidFill>
                <a:schemeClr val="accent2"/>
              </a:solidFill>
              <a:highlight>
                <a:srgbClr val="FFFFFF"/>
              </a:highlight>
              <a:latin typeface="Pacifico"/>
              <a:ea typeface="Pacifico"/>
              <a:cs typeface="Pacifico"/>
              <a:sym typeface="Pacifico"/>
            </a:endParaRPr>
          </a:p>
        </p:txBody>
      </p:sp>
      <p:pic>
        <p:nvPicPr>
          <p:cNvPr descr="Community Verified icon" id="561" name="Google Shape;561;p73"/>
          <p:cNvPicPr preferRelativeResize="0"/>
          <p:nvPr/>
        </p:nvPicPr>
        <p:blipFill>
          <a:blip r:embed="rId3">
            <a:alphaModFix/>
          </a:blip>
          <a:stretch>
            <a:fillRect/>
          </a:stretch>
        </p:blipFill>
        <p:spPr>
          <a:xfrm>
            <a:off x="152400" y="2497500"/>
            <a:ext cx="152400" cy="152400"/>
          </a:xfrm>
          <a:prstGeom prst="rect">
            <a:avLst/>
          </a:prstGeom>
          <a:noFill/>
          <a:ln>
            <a:noFill/>
          </a:ln>
        </p:spPr>
      </p:pic>
      <p:pic>
        <p:nvPicPr>
          <p:cNvPr id="562" name="Google Shape;562;p73"/>
          <p:cNvPicPr preferRelativeResize="0"/>
          <p:nvPr/>
        </p:nvPicPr>
        <p:blipFill rotWithShape="1">
          <a:blip r:embed="rId4">
            <a:alphaModFix/>
          </a:blip>
          <a:srcRect b="0" l="5713" r="5562" t="14537"/>
          <a:stretch/>
        </p:blipFill>
        <p:spPr>
          <a:xfrm>
            <a:off x="4161375" y="20563"/>
            <a:ext cx="4060125" cy="49499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6" name="Shape 566"/>
        <p:cNvGrpSpPr/>
        <p:nvPr/>
      </p:nvGrpSpPr>
      <p:grpSpPr>
        <a:xfrm>
          <a:off x="0" y="0"/>
          <a:ext cx="0" cy="0"/>
          <a:chOff x="0" y="0"/>
          <a:chExt cx="0" cy="0"/>
        </a:xfrm>
      </p:grpSpPr>
      <p:sp>
        <p:nvSpPr>
          <p:cNvPr id="567" name="Google Shape;567;p74"/>
          <p:cNvSpPr txBox="1"/>
          <p:nvPr/>
        </p:nvSpPr>
        <p:spPr>
          <a:xfrm>
            <a:off x="105725" y="1133400"/>
            <a:ext cx="3046800" cy="230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accent2"/>
                </a:solidFill>
                <a:highlight>
                  <a:srgbClr val="FFFFFF"/>
                </a:highlight>
                <a:latin typeface="Pacifico"/>
                <a:ea typeface="Pacifico"/>
                <a:cs typeface="Pacifico"/>
                <a:sym typeface="Pacifico"/>
              </a:rPr>
              <a:t>3</a:t>
            </a:r>
            <a:r>
              <a:rPr b="1" lang="en" sz="3000">
                <a:solidFill>
                  <a:schemeClr val="accent2"/>
                </a:solidFill>
                <a:highlight>
                  <a:srgbClr val="FFFFFF"/>
                </a:highlight>
                <a:latin typeface="Pacifico"/>
                <a:ea typeface="Pacifico"/>
                <a:cs typeface="Pacifico"/>
                <a:sym typeface="Pacifico"/>
              </a:rPr>
              <a:t>-</a:t>
            </a:r>
            <a:endParaRPr b="1" sz="2100">
              <a:solidFill>
                <a:schemeClr val="accent2"/>
              </a:solidFill>
              <a:highlight>
                <a:srgbClr val="F8F9FA"/>
              </a:highlight>
              <a:latin typeface="Pacifico"/>
              <a:ea typeface="Pacifico"/>
              <a:cs typeface="Pacifico"/>
              <a:sym typeface="Pacifico"/>
            </a:endParaRPr>
          </a:p>
          <a:p>
            <a:pPr indent="0" lvl="0" marL="0" marR="38100" rtl="0" algn="ctr">
              <a:lnSpc>
                <a:spcPct val="128571"/>
              </a:lnSpc>
              <a:spcBef>
                <a:spcPts val="0"/>
              </a:spcBef>
              <a:spcAft>
                <a:spcPts val="0"/>
              </a:spcAft>
              <a:buNone/>
            </a:pPr>
            <a:r>
              <a:rPr b="1" lang="en" sz="2100">
                <a:solidFill>
                  <a:schemeClr val="accent2"/>
                </a:solidFill>
                <a:latin typeface="Pacifico"/>
                <a:ea typeface="Pacifico"/>
                <a:cs typeface="Pacifico"/>
                <a:sym typeface="Pacifico"/>
              </a:rPr>
              <a:t>configuration</a:t>
            </a:r>
            <a:endParaRPr b="1" sz="2100">
              <a:solidFill>
                <a:schemeClr val="accent2"/>
              </a:solidFill>
              <a:latin typeface="Pacifico"/>
              <a:ea typeface="Pacifico"/>
              <a:cs typeface="Pacifico"/>
              <a:sym typeface="Pacifico"/>
            </a:endParaRPr>
          </a:p>
          <a:p>
            <a:pPr indent="0" lvl="0" marL="0" rtl="0" algn="ctr">
              <a:spcBef>
                <a:spcPts val="0"/>
              </a:spcBef>
              <a:spcAft>
                <a:spcPts val="0"/>
              </a:spcAft>
              <a:buNone/>
            </a:pPr>
            <a:r>
              <a:t/>
            </a:r>
            <a:endParaRPr b="1" sz="2100">
              <a:solidFill>
                <a:schemeClr val="accent2"/>
              </a:solidFill>
              <a:highlight>
                <a:srgbClr val="F8F9FA"/>
              </a:highlight>
              <a:latin typeface="Pacifico"/>
              <a:ea typeface="Pacifico"/>
              <a:cs typeface="Pacifico"/>
              <a:sym typeface="Pacifico"/>
            </a:endParaRPr>
          </a:p>
          <a:p>
            <a:pPr indent="0" lvl="0" marL="0" rtl="0" algn="l">
              <a:spcBef>
                <a:spcPts val="0"/>
              </a:spcBef>
              <a:spcAft>
                <a:spcPts val="0"/>
              </a:spcAft>
              <a:buNone/>
            </a:pPr>
            <a:r>
              <a:t/>
            </a:r>
            <a:endParaRPr b="1" sz="3000">
              <a:solidFill>
                <a:schemeClr val="accent2"/>
              </a:solidFill>
              <a:highlight>
                <a:srgbClr val="FFFFFF"/>
              </a:highlight>
              <a:latin typeface="Pacifico"/>
              <a:ea typeface="Pacifico"/>
              <a:cs typeface="Pacifico"/>
              <a:sym typeface="Pacifico"/>
            </a:endParaRPr>
          </a:p>
          <a:p>
            <a:pPr indent="0" lvl="0" marL="0" rtl="0" algn="ctr">
              <a:spcBef>
                <a:spcPts val="0"/>
              </a:spcBef>
              <a:spcAft>
                <a:spcPts val="0"/>
              </a:spcAft>
              <a:buNone/>
            </a:pPr>
            <a:r>
              <a:t/>
            </a:r>
            <a:endParaRPr b="1" sz="3000">
              <a:solidFill>
                <a:schemeClr val="accent2"/>
              </a:solidFill>
              <a:highlight>
                <a:srgbClr val="FFFFFF"/>
              </a:highlight>
              <a:latin typeface="Pacifico"/>
              <a:ea typeface="Pacifico"/>
              <a:cs typeface="Pacifico"/>
              <a:sym typeface="Pacifico"/>
            </a:endParaRPr>
          </a:p>
        </p:txBody>
      </p:sp>
      <p:pic>
        <p:nvPicPr>
          <p:cNvPr descr="Community Verified icon" id="568" name="Google Shape;568;p74"/>
          <p:cNvPicPr preferRelativeResize="0"/>
          <p:nvPr/>
        </p:nvPicPr>
        <p:blipFill>
          <a:blip r:embed="rId3">
            <a:alphaModFix/>
          </a:blip>
          <a:stretch>
            <a:fillRect/>
          </a:stretch>
        </p:blipFill>
        <p:spPr>
          <a:xfrm>
            <a:off x="152400" y="2497500"/>
            <a:ext cx="152400" cy="152400"/>
          </a:xfrm>
          <a:prstGeom prst="rect">
            <a:avLst/>
          </a:prstGeom>
          <a:noFill/>
          <a:ln>
            <a:noFill/>
          </a:ln>
        </p:spPr>
      </p:pic>
      <p:sp>
        <p:nvSpPr>
          <p:cNvPr id="569" name="Google Shape;569;p74"/>
          <p:cNvSpPr txBox="1"/>
          <p:nvPr/>
        </p:nvSpPr>
        <p:spPr>
          <a:xfrm>
            <a:off x="3432375" y="60750"/>
            <a:ext cx="5558700" cy="15282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 sz="2100">
                <a:solidFill>
                  <a:srgbClr val="202124"/>
                </a:solidFill>
                <a:highlight>
                  <a:srgbClr val="F8F9FA"/>
                </a:highlight>
              </a:rPr>
              <a:t>Cela installera le certificat burp en tant que certificat utilisateur.</a:t>
            </a:r>
            <a:endParaRPr sz="2100">
              <a:solidFill>
                <a:srgbClr val="202124"/>
              </a:solidFill>
              <a:highlight>
                <a:srgbClr val="F8F9FA"/>
              </a:highlight>
            </a:endParaRPr>
          </a:p>
          <a:p>
            <a:pPr indent="0" lvl="0" marL="0" marR="38100" rtl="0" algn="l">
              <a:lnSpc>
                <a:spcPct val="128571"/>
              </a:lnSpc>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latin typeface="Roboto"/>
              <a:ea typeface="Roboto"/>
              <a:cs typeface="Roboto"/>
              <a:sym typeface="Roboto"/>
            </a:endParaRPr>
          </a:p>
        </p:txBody>
      </p:sp>
      <p:pic>
        <p:nvPicPr>
          <p:cNvPr id="570" name="Google Shape;570;p74"/>
          <p:cNvPicPr preferRelativeResize="0"/>
          <p:nvPr/>
        </p:nvPicPr>
        <p:blipFill rotWithShape="1">
          <a:blip r:embed="rId4">
            <a:alphaModFix/>
          </a:blip>
          <a:srcRect b="0" l="4384" r="3500" t="16590"/>
          <a:stretch/>
        </p:blipFill>
        <p:spPr>
          <a:xfrm>
            <a:off x="3969000" y="921900"/>
            <a:ext cx="4650775" cy="4221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4" name="Shape 574"/>
        <p:cNvGrpSpPr/>
        <p:nvPr/>
      </p:nvGrpSpPr>
      <p:grpSpPr>
        <a:xfrm>
          <a:off x="0" y="0"/>
          <a:ext cx="0" cy="0"/>
          <a:chOff x="0" y="0"/>
          <a:chExt cx="0" cy="0"/>
        </a:xfrm>
      </p:grpSpPr>
      <p:sp>
        <p:nvSpPr>
          <p:cNvPr id="575" name="Google Shape;575;p75"/>
          <p:cNvSpPr txBox="1"/>
          <p:nvPr/>
        </p:nvSpPr>
        <p:spPr>
          <a:xfrm>
            <a:off x="105725" y="1133400"/>
            <a:ext cx="3046800" cy="230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accent2"/>
                </a:solidFill>
                <a:highlight>
                  <a:srgbClr val="FFFFFF"/>
                </a:highlight>
                <a:latin typeface="Pacifico"/>
                <a:ea typeface="Pacifico"/>
                <a:cs typeface="Pacifico"/>
                <a:sym typeface="Pacifico"/>
              </a:rPr>
              <a:t>3</a:t>
            </a:r>
            <a:r>
              <a:rPr b="1" lang="en" sz="3000">
                <a:solidFill>
                  <a:schemeClr val="accent2"/>
                </a:solidFill>
                <a:highlight>
                  <a:srgbClr val="FFFFFF"/>
                </a:highlight>
                <a:latin typeface="Pacifico"/>
                <a:ea typeface="Pacifico"/>
                <a:cs typeface="Pacifico"/>
                <a:sym typeface="Pacifico"/>
              </a:rPr>
              <a:t>-</a:t>
            </a:r>
            <a:endParaRPr b="1" sz="2100">
              <a:solidFill>
                <a:schemeClr val="accent2"/>
              </a:solidFill>
              <a:highlight>
                <a:srgbClr val="F8F9FA"/>
              </a:highlight>
              <a:latin typeface="Pacifico"/>
              <a:ea typeface="Pacifico"/>
              <a:cs typeface="Pacifico"/>
              <a:sym typeface="Pacifico"/>
            </a:endParaRPr>
          </a:p>
          <a:p>
            <a:pPr indent="0" lvl="0" marL="0" marR="38100" rtl="0" algn="ctr">
              <a:lnSpc>
                <a:spcPct val="128571"/>
              </a:lnSpc>
              <a:spcBef>
                <a:spcPts val="0"/>
              </a:spcBef>
              <a:spcAft>
                <a:spcPts val="0"/>
              </a:spcAft>
              <a:buNone/>
            </a:pPr>
            <a:r>
              <a:rPr b="1" lang="en" sz="2100">
                <a:solidFill>
                  <a:schemeClr val="accent2"/>
                </a:solidFill>
                <a:latin typeface="Pacifico"/>
                <a:ea typeface="Pacifico"/>
                <a:cs typeface="Pacifico"/>
                <a:sym typeface="Pacifico"/>
              </a:rPr>
              <a:t>configuration</a:t>
            </a:r>
            <a:endParaRPr b="1" sz="2100">
              <a:solidFill>
                <a:schemeClr val="accent2"/>
              </a:solidFill>
              <a:latin typeface="Pacifico"/>
              <a:ea typeface="Pacifico"/>
              <a:cs typeface="Pacifico"/>
              <a:sym typeface="Pacifico"/>
            </a:endParaRPr>
          </a:p>
          <a:p>
            <a:pPr indent="0" lvl="0" marL="0" rtl="0" algn="ctr">
              <a:spcBef>
                <a:spcPts val="0"/>
              </a:spcBef>
              <a:spcAft>
                <a:spcPts val="0"/>
              </a:spcAft>
              <a:buNone/>
            </a:pPr>
            <a:r>
              <a:t/>
            </a:r>
            <a:endParaRPr b="1" sz="2100">
              <a:solidFill>
                <a:schemeClr val="accent2"/>
              </a:solidFill>
              <a:highlight>
                <a:srgbClr val="F8F9FA"/>
              </a:highlight>
              <a:latin typeface="Pacifico"/>
              <a:ea typeface="Pacifico"/>
              <a:cs typeface="Pacifico"/>
              <a:sym typeface="Pacifico"/>
            </a:endParaRPr>
          </a:p>
          <a:p>
            <a:pPr indent="0" lvl="0" marL="0" rtl="0" algn="l">
              <a:spcBef>
                <a:spcPts val="0"/>
              </a:spcBef>
              <a:spcAft>
                <a:spcPts val="0"/>
              </a:spcAft>
              <a:buNone/>
            </a:pPr>
            <a:r>
              <a:t/>
            </a:r>
            <a:endParaRPr b="1" sz="3000">
              <a:solidFill>
                <a:schemeClr val="accent2"/>
              </a:solidFill>
              <a:highlight>
                <a:srgbClr val="FFFFFF"/>
              </a:highlight>
              <a:latin typeface="Pacifico"/>
              <a:ea typeface="Pacifico"/>
              <a:cs typeface="Pacifico"/>
              <a:sym typeface="Pacifico"/>
            </a:endParaRPr>
          </a:p>
          <a:p>
            <a:pPr indent="0" lvl="0" marL="0" rtl="0" algn="ctr">
              <a:spcBef>
                <a:spcPts val="0"/>
              </a:spcBef>
              <a:spcAft>
                <a:spcPts val="0"/>
              </a:spcAft>
              <a:buNone/>
            </a:pPr>
            <a:r>
              <a:t/>
            </a:r>
            <a:endParaRPr b="1" sz="3000">
              <a:solidFill>
                <a:schemeClr val="accent2"/>
              </a:solidFill>
              <a:highlight>
                <a:srgbClr val="FFFFFF"/>
              </a:highlight>
              <a:latin typeface="Pacifico"/>
              <a:ea typeface="Pacifico"/>
              <a:cs typeface="Pacifico"/>
              <a:sym typeface="Pacifico"/>
            </a:endParaRPr>
          </a:p>
        </p:txBody>
      </p:sp>
      <p:pic>
        <p:nvPicPr>
          <p:cNvPr descr="Community Verified icon" id="576" name="Google Shape;576;p75"/>
          <p:cNvPicPr preferRelativeResize="0"/>
          <p:nvPr/>
        </p:nvPicPr>
        <p:blipFill>
          <a:blip r:embed="rId3">
            <a:alphaModFix/>
          </a:blip>
          <a:stretch>
            <a:fillRect/>
          </a:stretch>
        </p:blipFill>
        <p:spPr>
          <a:xfrm>
            <a:off x="152400" y="2497500"/>
            <a:ext cx="152400" cy="152400"/>
          </a:xfrm>
          <a:prstGeom prst="rect">
            <a:avLst/>
          </a:prstGeom>
          <a:noFill/>
          <a:ln>
            <a:noFill/>
          </a:ln>
        </p:spPr>
      </p:pic>
      <p:sp>
        <p:nvSpPr>
          <p:cNvPr id="577" name="Google Shape;577;p75"/>
          <p:cNvSpPr txBox="1"/>
          <p:nvPr/>
        </p:nvSpPr>
        <p:spPr>
          <a:xfrm>
            <a:off x="3432375" y="60750"/>
            <a:ext cx="5558700" cy="15282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 sz="2100">
                <a:solidFill>
                  <a:srgbClr val="202124"/>
                </a:solidFill>
                <a:highlight>
                  <a:srgbClr val="F8F9FA"/>
                </a:highlight>
              </a:rPr>
              <a:t>le certificat burp sera ajouté au certificat système</a:t>
            </a:r>
            <a:endParaRPr sz="2100">
              <a:solidFill>
                <a:srgbClr val="202124"/>
              </a:solidFill>
              <a:highlight>
                <a:srgbClr val="F8F9FA"/>
              </a:highlight>
            </a:endParaRPr>
          </a:p>
          <a:p>
            <a:pPr indent="0" lvl="0" marL="0" marR="38100" rtl="0" algn="l">
              <a:lnSpc>
                <a:spcPct val="128571"/>
              </a:lnSpc>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latin typeface="Roboto"/>
              <a:ea typeface="Roboto"/>
              <a:cs typeface="Roboto"/>
              <a:sym typeface="Roboto"/>
            </a:endParaRPr>
          </a:p>
        </p:txBody>
      </p:sp>
      <p:pic>
        <p:nvPicPr>
          <p:cNvPr id="578" name="Google Shape;578;p75"/>
          <p:cNvPicPr preferRelativeResize="0"/>
          <p:nvPr/>
        </p:nvPicPr>
        <p:blipFill rotWithShape="1">
          <a:blip r:embed="rId4">
            <a:alphaModFix/>
          </a:blip>
          <a:srcRect b="0" l="0" r="4003" t="12800"/>
          <a:stretch/>
        </p:blipFill>
        <p:spPr>
          <a:xfrm>
            <a:off x="4478375" y="926350"/>
            <a:ext cx="3216625" cy="42171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2" name="Shape 582"/>
        <p:cNvGrpSpPr/>
        <p:nvPr/>
      </p:nvGrpSpPr>
      <p:grpSpPr>
        <a:xfrm>
          <a:off x="0" y="0"/>
          <a:ext cx="0" cy="0"/>
          <a:chOff x="0" y="0"/>
          <a:chExt cx="0" cy="0"/>
        </a:xfrm>
      </p:grpSpPr>
      <p:sp>
        <p:nvSpPr>
          <p:cNvPr id="583" name="Google Shape;583;p76"/>
          <p:cNvSpPr txBox="1"/>
          <p:nvPr/>
        </p:nvSpPr>
        <p:spPr>
          <a:xfrm>
            <a:off x="105725" y="1133400"/>
            <a:ext cx="3046800" cy="277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solidFill>
                  <a:schemeClr val="accent2"/>
                </a:solidFill>
                <a:highlight>
                  <a:srgbClr val="FFFFFF"/>
                </a:highlight>
                <a:latin typeface="Pacifico"/>
                <a:ea typeface="Pacifico"/>
                <a:cs typeface="Pacifico"/>
                <a:sym typeface="Pacifico"/>
              </a:rPr>
              <a:t>3</a:t>
            </a:r>
            <a:r>
              <a:rPr b="1" lang="en" sz="3000">
                <a:solidFill>
                  <a:schemeClr val="accent2"/>
                </a:solidFill>
                <a:highlight>
                  <a:srgbClr val="FFFFFF"/>
                </a:highlight>
                <a:latin typeface="Pacifico"/>
                <a:ea typeface="Pacifico"/>
                <a:cs typeface="Pacifico"/>
                <a:sym typeface="Pacifico"/>
              </a:rPr>
              <a:t>-</a:t>
            </a:r>
            <a:endParaRPr b="1" sz="3000">
              <a:solidFill>
                <a:schemeClr val="accent2"/>
              </a:solidFill>
              <a:highlight>
                <a:srgbClr val="FFFFFF"/>
              </a:highlight>
              <a:latin typeface="Pacifico"/>
              <a:ea typeface="Pacifico"/>
              <a:cs typeface="Pacifico"/>
              <a:sym typeface="Pacifico"/>
            </a:endParaRPr>
          </a:p>
          <a:p>
            <a:pPr indent="0" lvl="0" marL="0" rtl="0" algn="ctr">
              <a:spcBef>
                <a:spcPts val="0"/>
              </a:spcBef>
              <a:spcAft>
                <a:spcPts val="0"/>
              </a:spcAft>
              <a:buNone/>
            </a:pPr>
            <a:r>
              <a:rPr b="1" lang="en" sz="3000">
                <a:solidFill>
                  <a:schemeClr val="accent2"/>
                </a:solidFill>
                <a:highlight>
                  <a:srgbClr val="FFFFFF"/>
                </a:highlight>
                <a:latin typeface="Pacifico"/>
                <a:ea typeface="Pacifico"/>
                <a:cs typeface="Pacifico"/>
                <a:sym typeface="Pacifico"/>
              </a:rPr>
              <a:t>configuration</a:t>
            </a:r>
            <a:endParaRPr b="1" sz="30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t/>
            </a:r>
            <a:endParaRPr b="1" sz="2100">
              <a:solidFill>
                <a:schemeClr val="accent2"/>
              </a:solidFill>
              <a:latin typeface="Pacifico"/>
              <a:ea typeface="Pacifico"/>
              <a:cs typeface="Pacifico"/>
              <a:sym typeface="Pacifico"/>
            </a:endParaRPr>
          </a:p>
          <a:p>
            <a:pPr indent="0" lvl="0" marL="0" rtl="0" algn="ctr">
              <a:spcBef>
                <a:spcPts val="0"/>
              </a:spcBef>
              <a:spcAft>
                <a:spcPts val="0"/>
              </a:spcAft>
              <a:buNone/>
            </a:pPr>
            <a:r>
              <a:t/>
            </a:r>
            <a:endParaRPr b="1" sz="2100">
              <a:solidFill>
                <a:schemeClr val="accent2"/>
              </a:solidFill>
              <a:highlight>
                <a:srgbClr val="F8F9FA"/>
              </a:highlight>
              <a:latin typeface="Pacifico"/>
              <a:ea typeface="Pacifico"/>
              <a:cs typeface="Pacifico"/>
              <a:sym typeface="Pacifico"/>
            </a:endParaRPr>
          </a:p>
          <a:p>
            <a:pPr indent="0" lvl="0" marL="0" rtl="0" algn="l">
              <a:spcBef>
                <a:spcPts val="0"/>
              </a:spcBef>
              <a:spcAft>
                <a:spcPts val="0"/>
              </a:spcAft>
              <a:buNone/>
            </a:pPr>
            <a:r>
              <a:t/>
            </a:r>
            <a:endParaRPr b="1" sz="3000">
              <a:solidFill>
                <a:schemeClr val="accent2"/>
              </a:solidFill>
              <a:highlight>
                <a:srgbClr val="FFFFFF"/>
              </a:highlight>
              <a:latin typeface="Pacifico"/>
              <a:ea typeface="Pacifico"/>
              <a:cs typeface="Pacifico"/>
              <a:sym typeface="Pacifico"/>
            </a:endParaRPr>
          </a:p>
          <a:p>
            <a:pPr indent="0" lvl="0" marL="0" rtl="0" algn="ctr">
              <a:spcBef>
                <a:spcPts val="0"/>
              </a:spcBef>
              <a:spcAft>
                <a:spcPts val="0"/>
              </a:spcAft>
              <a:buNone/>
            </a:pPr>
            <a:r>
              <a:t/>
            </a:r>
            <a:endParaRPr b="1" sz="3000">
              <a:solidFill>
                <a:schemeClr val="accent2"/>
              </a:solidFill>
              <a:highlight>
                <a:srgbClr val="FFFFFF"/>
              </a:highlight>
              <a:latin typeface="Pacifico"/>
              <a:ea typeface="Pacifico"/>
              <a:cs typeface="Pacifico"/>
              <a:sym typeface="Pacifico"/>
            </a:endParaRPr>
          </a:p>
        </p:txBody>
      </p:sp>
      <p:pic>
        <p:nvPicPr>
          <p:cNvPr descr="Community Verified icon" id="584" name="Google Shape;584;p76"/>
          <p:cNvPicPr preferRelativeResize="0"/>
          <p:nvPr/>
        </p:nvPicPr>
        <p:blipFill>
          <a:blip r:embed="rId3">
            <a:alphaModFix/>
          </a:blip>
          <a:stretch>
            <a:fillRect/>
          </a:stretch>
        </p:blipFill>
        <p:spPr>
          <a:xfrm>
            <a:off x="152400" y="2497500"/>
            <a:ext cx="152400" cy="152400"/>
          </a:xfrm>
          <a:prstGeom prst="rect">
            <a:avLst/>
          </a:prstGeom>
          <a:noFill/>
          <a:ln>
            <a:noFill/>
          </a:ln>
        </p:spPr>
      </p:pic>
      <p:sp>
        <p:nvSpPr>
          <p:cNvPr id="585" name="Google Shape;585;p76"/>
          <p:cNvSpPr txBox="1"/>
          <p:nvPr/>
        </p:nvSpPr>
        <p:spPr>
          <a:xfrm>
            <a:off x="3432375" y="60750"/>
            <a:ext cx="5558700" cy="19437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en" sz="2100">
                <a:solidFill>
                  <a:srgbClr val="202124"/>
                </a:solidFill>
                <a:highlight>
                  <a:srgbClr val="F8F9FA"/>
                </a:highlight>
              </a:rPr>
              <a:t>Configuration du proxy Emulator pour intercepter le trafic avec burp</a:t>
            </a:r>
            <a:endParaRPr sz="2100">
              <a:solidFill>
                <a:srgbClr val="202124"/>
              </a:solidFill>
              <a:highlight>
                <a:srgbClr val="F8F9FA"/>
              </a:highlight>
            </a:endParaRPr>
          </a:p>
          <a:p>
            <a:pPr indent="0" lvl="0" marL="0" marR="38100" rtl="0" algn="l">
              <a:lnSpc>
                <a:spcPct val="128571"/>
              </a:lnSpc>
              <a:spcBef>
                <a:spcPts val="0"/>
              </a:spcBef>
              <a:spcAft>
                <a:spcPts val="0"/>
              </a:spcAft>
              <a:buNone/>
            </a:pPr>
            <a:r>
              <a:t/>
            </a:r>
            <a:endParaRPr sz="2100">
              <a:solidFill>
                <a:srgbClr val="202124"/>
              </a:solidFill>
              <a:highlight>
                <a:srgbClr val="F8F9FA"/>
              </a:highlight>
            </a:endParaRPr>
          </a:p>
          <a:p>
            <a:pPr indent="0" lvl="0" marL="0" marR="38100" rtl="0" algn="l">
              <a:lnSpc>
                <a:spcPct val="128571"/>
              </a:lnSpc>
              <a:spcBef>
                <a:spcPts val="0"/>
              </a:spcBef>
              <a:spcAft>
                <a:spcPts val="0"/>
              </a:spcAft>
              <a:buNone/>
            </a:pPr>
            <a:r>
              <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latin typeface="Roboto"/>
              <a:ea typeface="Roboto"/>
              <a:cs typeface="Roboto"/>
              <a:sym typeface="Roboto"/>
            </a:endParaRPr>
          </a:p>
        </p:txBody>
      </p:sp>
      <p:sp>
        <p:nvSpPr>
          <p:cNvPr id="586" name="Google Shape;586;p76"/>
          <p:cNvSpPr txBox="1"/>
          <p:nvPr/>
        </p:nvSpPr>
        <p:spPr>
          <a:xfrm>
            <a:off x="0" y="0"/>
            <a:ext cx="3000000" cy="5079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t/>
            </a:r>
            <a:endParaRPr sz="2100">
              <a:solidFill>
                <a:srgbClr val="202124"/>
              </a:solidFill>
              <a:highlight>
                <a:srgbClr val="F8F9FA"/>
              </a:highlight>
            </a:endParaRPr>
          </a:p>
        </p:txBody>
      </p:sp>
      <p:pic>
        <p:nvPicPr>
          <p:cNvPr id="587" name="Google Shape;587;p76"/>
          <p:cNvPicPr preferRelativeResize="0"/>
          <p:nvPr/>
        </p:nvPicPr>
        <p:blipFill>
          <a:blip r:embed="rId4">
            <a:alphaModFix/>
          </a:blip>
          <a:stretch>
            <a:fillRect/>
          </a:stretch>
        </p:blipFill>
        <p:spPr>
          <a:xfrm>
            <a:off x="4018828" y="1101525"/>
            <a:ext cx="4337825" cy="381922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91" name="Shape 591"/>
        <p:cNvGrpSpPr/>
        <p:nvPr/>
      </p:nvGrpSpPr>
      <p:grpSpPr>
        <a:xfrm>
          <a:off x="0" y="0"/>
          <a:ext cx="0" cy="0"/>
          <a:chOff x="0" y="0"/>
          <a:chExt cx="0" cy="0"/>
        </a:xfrm>
      </p:grpSpPr>
      <p:sp>
        <p:nvSpPr>
          <p:cNvPr id="592" name="Google Shape;592;p7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Pacifico"/>
                <a:ea typeface="Pacifico"/>
                <a:cs typeface="Pacifico"/>
                <a:sym typeface="Pacifico"/>
              </a:rPr>
              <a:t>Annalyse dynamique pour l’application </a:t>
            </a:r>
            <a:endParaRPr b="1">
              <a:latin typeface="Pacifico"/>
              <a:ea typeface="Pacifico"/>
              <a:cs typeface="Pacifico"/>
              <a:sym typeface="Pacifico"/>
            </a:endParaRPr>
          </a:p>
          <a:p>
            <a:pPr indent="0" lvl="0" marL="0" rtl="0" algn="ctr">
              <a:spcBef>
                <a:spcPts val="0"/>
              </a:spcBef>
              <a:spcAft>
                <a:spcPts val="0"/>
              </a:spcAft>
              <a:buNone/>
            </a:pPr>
            <a:r>
              <a:rPr b="1" lang="en">
                <a:latin typeface="Pacifico"/>
                <a:ea typeface="Pacifico"/>
                <a:cs typeface="Pacifico"/>
                <a:sym typeface="Pacifico"/>
              </a:rPr>
              <a:t>iFOREX</a:t>
            </a:r>
            <a:endParaRPr b="1">
              <a:latin typeface="Pacifico"/>
              <a:ea typeface="Pacifico"/>
              <a:cs typeface="Pacifico"/>
              <a:sym typeface="Pacifico"/>
            </a:endParaRPr>
          </a:p>
        </p:txBody>
      </p:sp>
      <p:sp>
        <p:nvSpPr>
          <p:cNvPr id="593" name="Google Shape;593;p77"/>
          <p:cNvSpPr txBox="1"/>
          <p:nvPr>
            <p:ph idx="1" type="body"/>
          </p:nvPr>
        </p:nvSpPr>
        <p:spPr>
          <a:xfrm>
            <a:off x="471900" y="1878575"/>
            <a:ext cx="8222100" cy="271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600">
                <a:solidFill>
                  <a:schemeClr val="dk2"/>
                </a:solidFill>
                <a:latin typeface="Pacifico"/>
                <a:ea typeface="Pacifico"/>
                <a:cs typeface="Pacifico"/>
                <a:sym typeface="Pacifico"/>
              </a:rPr>
              <a:t>Pour qu’on puisse faire l’analyse dynamique à iFOREX, qui ne supporte pas un</a:t>
            </a:r>
            <a:endParaRPr b="1" sz="2600">
              <a:solidFill>
                <a:schemeClr val="dk2"/>
              </a:solidFill>
              <a:latin typeface="Pacifico"/>
              <a:ea typeface="Pacifico"/>
              <a:cs typeface="Pacifico"/>
              <a:sym typeface="Pacifico"/>
            </a:endParaRPr>
          </a:p>
          <a:p>
            <a:pPr indent="0" lvl="0" marL="0" rtl="0" algn="ctr">
              <a:spcBef>
                <a:spcPts val="1600"/>
              </a:spcBef>
              <a:spcAft>
                <a:spcPts val="1600"/>
              </a:spcAft>
              <a:buNone/>
            </a:pPr>
            <a:r>
              <a:rPr b="1" lang="en" sz="2600">
                <a:solidFill>
                  <a:schemeClr val="dk2"/>
                </a:solidFill>
                <a:latin typeface="Pacifico"/>
                <a:ea typeface="Pacifico"/>
                <a:cs typeface="Pacifico"/>
                <a:sym typeface="Pacifico"/>
              </a:rPr>
              <a:t>émulateur, on a bypassé le certificat SSL.</a:t>
            </a:r>
            <a:endParaRPr b="1" sz="2600">
              <a:solidFill>
                <a:schemeClr val="dk2"/>
              </a:solidFill>
              <a:latin typeface="Pacifico"/>
              <a:ea typeface="Pacifico"/>
              <a:cs typeface="Pacifico"/>
              <a:sym typeface="Pacific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97" name="Shape 597"/>
        <p:cNvGrpSpPr/>
        <p:nvPr/>
      </p:nvGrpSpPr>
      <p:grpSpPr>
        <a:xfrm>
          <a:off x="0" y="0"/>
          <a:ext cx="0" cy="0"/>
          <a:chOff x="0" y="0"/>
          <a:chExt cx="0" cy="0"/>
        </a:xfrm>
      </p:grpSpPr>
      <p:sp>
        <p:nvSpPr>
          <p:cNvPr id="598" name="Google Shape;598;p78"/>
          <p:cNvSpPr txBox="1"/>
          <p:nvPr>
            <p:ph type="title"/>
          </p:nvPr>
        </p:nvSpPr>
        <p:spPr>
          <a:xfrm>
            <a:off x="471900" y="8703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Pacifico"/>
                <a:ea typeface="Pacifico"/>
                <a:cs typeface="Pacifico"/>
                <a:sym typeface="Pacifico"/>
              </a:rPr>
              <a:t>Il suffir de parccourir l’emmulateur en root mode</a:t>
            </a:r>
            <a:endParaRPr b="1">
              <a:latin typeface="Arial"/>
              <a:ea typeface="Arial"/>
              <a:cs typeface="Arial"/>
              <a:sym typeface="Arial"/>
            </a:endParaRPr>
          </a:p>
        </p:txBody>
      </p:sp>
      <p:sp>
        <p:nvSpPr>
          <p:cNvPr id="599" name="Google Shape;599;p78"/>
          <p:cNvSpPr txBox="1"/>
          <p:nvPr>
            <p:ph idx="1" type="body"/>
          </p:nvPr>
        </p:nvSpPr>
        <p:spPr>
          <a:xfrm>
            <a:off x="1180650" y="1706450"/>
            <a:ext cx="5937300" cy="64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600">
                <a:solidFill>
                  <a:schemeClr val="dk2"/>
                </a:solidFill>
                <a:latin typeface="Pacifico"/>
                <a:ea typeface="Pacifico"/>
                <a:cs typeface="Pacifico"/>
                <a:sym typeface="Pacifico"/>
              </a:rPr>
              <a:t>Au lieu de desactiver le certificat ssl </a:t>
            </a:r>
            <a:endParaRPr b="1" sz="2600">
              <a:solidFill>
                <a:schemeClr val="dk2"/>
              </a:solidFill>
              <a:latin typeface="Pacifico"/>
              <a:ea typeface="Pacifico"/>
              <a:cs typeface="Pacifico"/>
              <a:sym typeface="Pacifico"/>
            </a:endParaRPr>
          </a:p>
        </p:txBody>
      </p:sp>
      <p:pic>
        <p:nvPicPr>
          <p:cNvPr id="600" name="Google Shape;600;p78"/>
          <p:cNvPicPr preferRelativeResize="0"/>
          <p:nvPr/>
        </p:nvPicPr>
        <p:blipFill>
          <a:blip r:embed="rId3">
            <a:alphaModFix/>
          </a:blip>
          <a:stretch>
            <a:fillRect/>
          </a:stretch>
        </p:blipFill>
        <p:spPr>
          <a:xfrm>
            <a:off x="2909500" y="2417450"/>
            <a:ext cx="3207118" cy="272605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04" name="Shape 604"/>
        <p:cNvGrpSpPr/>
        <p:nvPr/>
      </p:nvGrpSpPr>
      <p:grpSpPr>
        <a:xfrm>
          <a:off x="0" y="0"/>
          <a:ext cx="0" cy="0"/>
          <a:chOff x="0" y="0"/>
          <a:chExt cx="0" cy="0"/>
        </a:xfrm>
      </p:grpSpPr>
      <p:sp>
        <p:nvSpPr>
          <p:cNvPr id="605" name="Google Shape;605;p7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Pacifico"/>
                <a:ea typeface="Pacifico"/>
                <a:cs typeface="Pacifico"/>
                <a:sym typeface="Pacifico"/>
              </a:rPr>
              <a:t>Annalyse dynamique pour l’application </a:t>
            </a:r>
            <a:endParaRPr b="1">
              <a:latin typeface="Pacifico"/>
              <a:ea typeface="Pacifico"/>
              <a:cs typeface="Pacifico"/>
              <a:sym typeface="Pacifico"/>
            </a:endParaRPr>
          </a:p>
          <a:p>
            <a:pPr indent="0" lvl="0" marL="0" rtl="0" algn="ctr">
              <a:spcBef>
                <a:spcPts val="0"/>
              </a:spcBef>
              <a:spcAft>
                <a:spcPts val="0"/>
              </a:spcAft>
              <a:buNone/>
            </a:pPr>
            <a:r>
              <a:rPr b="1" lang="en">
                <a:latin typeface="Pacifico"/>
                <a:ea typeface="Pacifico"/>
                <a:cs typeface="Pacifico"/>
                <a:sym typeface="Pacifico"/>
              </a:rPr>
              <a:t>Iforex</a:t>
            </a:r>
            <a:endParaRPr b="1">
              <a:latin typeface="Pacifico"/>
              <a:ea typeface="Pacifico"/>
              <a:cs typeface="Pacifico"/>
              <a:sym typeface="Pacifico"/>
            </a:endParaRPr>
          </a:p>
        </p:txBody>
      </p:sp>
      <p:sp>
        <p:nvSpPr>
          <p:cNvPr id="606" name="Google Shape;606;p79"/>
          <p:cNvSpPr txBox="1"/>
          <p:nvPr>
            <p:ph idx="1" type="body"/>
          </p:nvPr>
        </p:nvSpPr>
        <p:spPr>
          <a:xfrm>
            <a:off x="471900" y="18785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b="1" sz="2600">
              <a:solidFill>
                <a:schemeClr val="dk2"/>
              </a:solidFill>
              <a:latin typeface="Pacifico"/>
              <a:ea typeface="Pacifico"/>
              <a:cs typeface="Pacifico"/>
              <a:sym typeface="Pacifico"/>
            </a:endParaRPr>
          </a:p>
        </p:txBody>
      </p:sp>
      <p:pic>
        <p:nvPicPr>
          <p:cNvPr id="607" name="Google Shape;607;p79"/>
          <p:cNvPicPr preferRelativeResize="0"/>
          <p:nvPr/>
        </p:nvPicPr>
        <p:blipFill>
          <a:blip r:embed="rId3">
            <a:alphaModFix/>
          </a:blip>
          <a:stretch>
            <a:fillRect/>
          </a:stretch>
        </p:blipFill>
        <p:spPr>
          <a:xfrm>
            <a:off x="309724" y="1716400"/>
            <a:ext cx="5969050" cy="335757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11" name="Shape 611"/>
        <p:cNvGrpSpPr/>
        <p:nvPr/>
      </p:nvGrpSpPr>
      <p:grpSpPr>
        <a:xfrm>
          <a:off x="0" y="0"/>
          <a:ext cx="0" cy="0"/>
          <a:chOff x="0" y="0"/>
          <a:chExt cx="0" cy="0"/>
        </a:xfrm>
      </p:grpSpPr>
      <p:sp>
        <p:nvSpPr>
          <p:cNvPr id="612" name="Google Shape;612;p80"/>
          <p:cNvSpPr txBox="1"/>
          <p:nvPr>
            <p:ph type="title"/>
          </p:nvPr>
        </p:nvSpPr>
        <p:spPr>
          <a:xfrm>
            <a:off x="460950" y="104247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Pacifico"/>
                <a:ea typeface="Pacifico"/>
                <a:cs typeface="Pacifico"/>
                <a:sym typeface="Pacifico"/>
              </a:rPr>
              <a:t>Interception du trafic à l’aide du burpsuite lors d’accès à l’application</a:t>
            </a:r>
            <a:endParaRPr b="1">
              <a:latin typeface="Pacifico"/>
              <a:ea typeface="Pacifico"/>
              <a:cs typeface="Pacifico"/>
              <a:sym typeface="Pacifico"/>
            </a:endParaRPr>
          </a:p>
          <a:p>
            <a:pPr indent="0" lvl="0" marL="0" rtl="0" algn="l">
              <a:spcBef>
                <a:spcPts val="0"/>
              </a:spcBef>
              <a:spcAft>
                <a:spcPts val="0"/>
              </a:spcAft>
              <a:buNone/>
            </a:pPr>
            <a:r>
              <a:rPr b="1" lang="en">
                <a:latin typeface="Pacifico"/>
                <a:ea typeface="Pacifico"/>
                <a:cs typeface="Pacifico"/>
                <a:sym typeface="Pacifico"/>
              </a:rPr>
              <a:t>Le trafic est chiffréé</a:t>
            </a:r>
            <a:endParaRPr b="1">
              <a:latin typeface="Pacifico"/>
              <a:ea typeface="Pacifico"/>
              <a:cs typeface="Pacifico"/>
              <a:sym typeface="Pacifico"/>
            </a:endParaRPr>
          </a:p>
        </p:txBody>
      </p:sp>
      <p:sp>
        <p:nvSpPr>
          <p:cNvPr id="613" name="Google Shape;613;p8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a:p>
            <a:pPr indent="0" lvl="0" marL="0" rtl="0" algn="l">
              <a:spcBef>
                <a:spcPts val="1600"/>
              </a:spcBef>
              <a:spcAft>
                <a:spcPts val="0"/>
              </a:spcAft>
              <a:buNone/>
            </a:pPr>
            <a:r>
              <a:rPr lang="en"/>
              <a:t>Incididunt ut labore et dolore</a:t>
            </a:r>
            <a:endParaRPr/>
          </a:p>
          <a:p>
            <a:pPr indent="0" lvl="0" marL="0" rtl="0" algn="l">
              <a:spcBef>
                <a:spcPts val="1600"/>
              </a:spcBef>
              <a:spcAft>
                <a:spcPts val="1600"/>
              </a:spcAft>
              <a:buNone/>
            </a:pPr>
            <a:r>
              <a:rPr lang="en"/>
              <a:t>Consectetur adipiscing elit, sed do eiusmod tempor incididunt ut labore et dolore magna aliqua.</a:t>
            </a:r>
            <a:endParaRPr/>
          </a:p>
        </p:txBody>
      </p:sp>
      <p:sp>
        <p:nvSpPr>
          <p:cNvPr id="614" name="Google Shape;614;p8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pic>
        <p:nvPicPr>
          <p:cNvPr id="615" name="Google Shape;615;p80"/>
          <p:cNvPicPr preferRelativeResize="0"/>
          <p:nvPr/>
        </p:nvPicPr>
        <p:blipFill>
          <a:blip r:embed="rId3">
            <a:alphaModFix/>
          </a:blip>
          <a:stretch>
            <a:fillRect/>
          </a:stretch>
        </p:blipFill>
        <p:spPr>
          <a:xfrm>
            <a:off x="471900" y="1698975"/>
            <a:ext cx="7668226" cy="34445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19" name="Shape 619"/>
        <p:cNvGrpSpPr/>
        <p:nvPr/>
      </p:nvGrpSpPr>
      <p:grpSpPr>
        <a:xfrm>
          <a:off x="0" y="0"/>
          <a:ext cx="0" cy="0"/>
          <a:chOff x="0" y="0"/>
          <a:chExt cx="0" cy="0"/>
        </a:xfrm>
      </p:grpSpPr>
      <p:sp>
        <p:nvSpPr>
          <p:cNvPr id="620" name="Google Shape;620;p81"/>
          <p:cNvSpPr txBox="1"/>
          <p:nvPr>
            <p:ph type="title"/>
          </p:nvPr>
        </p:nvSpPr>
        <p:spPr>
          <a:xfrm>
            <a:off x="553625" y="567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Pacifico"/>
                <a:ea typeface="Pacifico"/>
                <a:cs typeface="Pacifico"/>
                <a:sym typeface="Pacifico"/>
              </a:rPr>
              <a:t>Sign in à l’aide du mon compte google trafic reste toujours chiffré</a:t>
            </a:r>
            <a:endParaRPr b="1">
              <a:latin typeface="Pacifico"/>
              <a:ea typeface="Pacifico"/>
              <a:cs typeface="Pacifico"/>
              <a:sym typeface="Pacifico"/>
            </a:endParaRPr>
          </a:p>
        </p:txBody>
      </p:sp>
      <p:sp>
        <p:nvSpPr>
          <p:cNvPr id="621" name="Google Shape;621;p81"/>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a:p>
            <a:pPr indent="0" lvl="0" marL="0" rtl="0" algn="l">
              <a:spcBef>
                <a:spcPts val="1600"/>
              </a:spcBef>
              <a:spcAft>
                <a:spcPts val="0"/>
              </a:spcAft>
              <a:buNone/>
            </a:pPr>
            <a:r>
              <a:rPr lang="en"/>
              <a:t>Incididunt ut labore et dolore</a:t>
            </a:r>
            <a:endParaRPr/>
          </a:p>
          <a:p>
            <a:pPr indent="0" lvl="0" marL="0" rtl="0" algn="l">
              <a:spcBef>
                <a:spcPts val="1600"/>
              </a:spcBef>
              <a:spcAft>
                <a:spcPts val="1600"/>
              </a:spcAft>
              <a:buNone/>
            </a:pPr>
            <a:r>
              <a:rPr lang="en"/>
              <a:t>Consectetur adipiscing elit, sed do eiusmod tempor incididunt ut labore et dolore magna aliqua.</a:t>
            </a:r>
            <a:endParaRPr/>
          </a:p>
        </p:txBody>
      </p:sp>
      <p:sp>
        <p:nvSpPr>
          <p:cNvPr id="622" name="Google Shape;622;p81"/>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pic>
        <p:nvPicPr>
          <p:cNvPr id="623" name="Google Shape;623;p81"/>
          <p:cNvPicPr preferRelativeResize="0"/>
          <p:nvPr/>
        </p:nvPicPr>
        <p:blipFill>
          <a:blip r:embed="rId3">
            <a:alphaModFix/>
          </a:blip>
          <a:stretch>
            <a:fillRect/>
          </a:stretch>
        </p:blipFill>
        <p:spPr>
          <a:xfrm>
            <a:off x="471900" y="1682750"/>
            <a:ext cx="7753075" cy="34607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 name="Shape 108"/>
        <p:cNvGrpSpPr/>
        <p:nvPr/>
      </p:nvGrpSpPr>
      <p:grpSpPr>
        <a:xfrm>
          <a:off x="0" y="0"/>
          <a:ext cx="0" cy="0"/>
          <a:chOff x="0" y="0"/>
          <a:chExt cx="0" cy="0"/>
        </a:xfrm>
      </p:grpSpPr>
      <p:sp>
        <p:nvSpPr>
          <p:cNvPr id="109" name="Google Shape;109;p19"/>
          <p:cNvSpPr txBox="1"/>
          <p:nvPr>
            <p:ph type="title"/>
          </p:nvPr>
        </p:nvSpPr>
        <p:spPr>
          <a:xfrm>
            <a:off x="253878"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100">
                <a:solidFill>
                  <a:schemeClr val="accent2"/>
                </a:solidFill>
                <a:latin typeface="Pacifico"/>
                <a:ea typeface="Pacifico"/>
                <a:cs typeface="Pacifico"/>
                <a:sym typeface="Pacifico"/>
              </a:rPr>
              <a:t>1-Outils</a:t>
            </a:r>
            <a:endParaRPr b="1" sz="4100">
              <a:solidFill>
                <a:schemeClr val="accent2"/>
              </a:solidFill>
              <a:latin typeface="Pacifico"/>
              <a:ea typeface="Pacifico"/>
              <a:cs typeface="Pacifico"/>
              <a:sym typeface="Pacifico"/>
            </a:endParaRPr>
          </a:p>
        </p:txBody>
      </p:sp>
      <p:sp>
        <p:nvSpPr>
          <p:cNvPr id="110" name="Google Shape;110;p19"/>
          <p:cNvSpPr txBox="1"/>
          <p:nvPr/>
        </p:nvSpPr>
        <p:spPr>
          <a:xfrm>
            <a:off x="3440575" y="139025"/>
            <a:ext cx="5722800" cy="227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accent2"/>
                </a:solidFill>
                <a:highlight>
                  <a:srgbClr val="FFFFFF"/>
                </a:highlight>
                <a:latin typeface="Pacifico"/>
                <a:ea typeface="Pacifico"/>
                <a:cs typeface="Pacifico"/>
                <a:sym typeface="Pacifico"/>
              </a:rPr>
              <a:t>Ghidra</a:t>
            </a:r>
            <a:r>
              <a:rPr b="1" lang="en" sz="3200">
                <a:solidFill>
                  <a:schemeClr val="accent2"/>
                </a:solidFill>
                <a:highlight>
                  <a:srgbClr val="FFFFFF"/>
                </a:highlight>
                <a:latin typeface="Pacifico"/>
                <a:ea typeface="Pacifico"/>
                <a:cs typeface="Pacifico"/>
                <a:sym typeface="Pacifico"/>
              </a:rPr>
              <a:t>:</a:t>
            </a:r>
            <a:endParaRPr b="1" sz="3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rPr lang="en">
                <a:solidFill>
                  <a:srgbClr val="202124"/>
                </a:solidFill>
                <a:highlight>
                  <a:srgbClr val="F8F9FA"/>
                </a:highlight>
              </a:rPr>
              <a:t>est un outil d'ingénierie inverse qui a été développé par la NSA et publié en 2019. Cela s'est avéré particulièrement populaire auprès des analystes de logiciels malveillants car c'est ce qu'on appelle un outil de désassemblage.</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FFFFF"/>
              </a:highlight>
            </a:endParaRPr>
          </a:p>
          <a:p>
            <a:pPr indent="0" lvl="0" marL="0" rtl="0" algn="ctr">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111" name="Google Shape;111;p19"/>
          <p:cNvPicPr preferRelativeResize="0"/>
          <p:nvPr/>
        </p:nvPicPr>
        <p:blipFill>
          <a:blip r:embed="rId3">
            <a:alphaModFix/>
          </a:blip>
          <a:stretch>
            <a:fillRect/>
          </a:stretch>
        </p:blipFill>
        <p:spPr>
          <a:xfrm>
            <a:off x="-1" y="2902000"/>
            <a:ext cx="3255225" cy="2166200"/>
          </a:xfrm>
          <a:prstGeom prst="rect">
            <a:avLst/>
          </a:prstGeom>
          <a:noFill/>
          <a:ln>
            <a:noFill/>
          </a:ln>
        </p:spPr>
      </p:pic>
      <p:pic>
        <p:nvPicPr>
          <p:cNvPr id="112" name="Google Shape;112;p19"/>
          <p:cNvPicPr preferRelativeResize="0"/>
          <p:nvPr/>
        </p:nvPicPr>
        <p:blipFill>
          <a:blip r:embed="rId4">
            <a:alphaModFix/>
          </a:blip>
          <a:stretch>
            <a:fillRect/>
          </a:stretch>
        </p:blipFill>
        <p:spPr>
          <a:xfrm>
            <a:off x="4820063" y="2104375"/>
            <a:ext cx="2963826" cy="29638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27" name="Shape 627"/>
        <p:cNvGrpSpPr/>
        <p:nvPr/>
      </p:nvGrpSpPr>
      <p:grpSpPr>
        <a:xfrm>
          <a:off x="0" y="0"/>
          <a:ext cx="0" cy="0"/>
          <a:chOff x="0" y="0"/>
          <a:chExt cx="0" cy="0"/>
        </a:xfrm>
      </p:grpSpPr>
      <p:sp>
        <p:nvSpPr>
          <p:cNvPr id="628" name="Google Shape;628;p82"/>
          <p:cNvSpPr txBox="1"/>
          <p:nvPr>
            <p:ph type="title"/>
          </p:nvPr>
        </p:nvSpPr>
        <p:spPr>
          <a:xfrm>
            <a:off x="553625" y="567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Pacifico"/>
                <a:ea typeface="Pacifico"/>
                <a:cs typeface="Pacifico"/>
                <a:sym typeface="Pacifico"/>
              </a:rPr>
              <a:t>Creat account</a:t>
            </a:r>
            <a:r>
              <a:rPr b="1" lang="en">
                <a:latin typeface="Pacifico"/>
                <a:ea typeface="Pacifico"/>
                <a:cs typeface="Pacifico"/>
                <a:sym typeface="Pacifico"/>
              </a:rPr>
              <a:t> trafic reste toujours chiffré</a:t>
            </a:r>
            <a:endParaRPr b="1">
              <a:latin typeface="Pacifico"/>
              <a:ea typeface="Pacifico"/>
              <a:cs typeface="Pacifico"/>
              <a:sym typeface="Pacifico"/>
            </a:endParaRPr>
          </a:p>
        </p:txBody>
      </p:sp>
      <p:sp>
        <p:nvSpPr>
          <p:cNvPr id="629" name="Google Shape;629;p82"/>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a:p>
            <a:pPr indent="0" lvl="0" marL="0" rtl="0" algn="l">
              <a:spcBef>
                <a:spcPts val="1600"/>
              </a:spcBef>
              <a:spcAft>
                <a:spcPts val="0"/>
              </a:spcAft>
              <a:buNone/>
            </a:pPr>
            <a:r>
              <a:rPr lang="en"/>
              <a:t>Incididunt ut labore et dolore</a:t>
            </a:r>
            <a:endParaRPr/>
          </a:p>
          <a:p>
            <a:pPr indent="0" lvl="0" marL="0" rtl="0" algn="l">
              <a:spcBef>
                <a:spcPts val="1600"/>
              </a:spcBef>
              <a:spcAft>
                <a:spcPts val="1600"/>
              </a:spcAft>
              <a:buNone/>
            </a:pPr>
            <a:r>
              <a:rPr lang="en"/>
              <a:t>Consectetur adipiscing elit, sed do eiusmod tempor incididunt ut labore et dolore magna aliqua.</a:t>
            </a:r>
            <a:endParaRPr/>
          </a:p>
        </p:txBody>
      </p:sp>
      <p:sp>
        <p:nvSpPr>
          <p:cNvPr id="630" name="Google Shape;630;p82"/>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pic>
        <p:nvPicPr>
          <p:cNvPr id="631" name="Google Shape;631;p82"/>
          <p:cNvPicPr preferRelativeResize="0"/>
          <p:nvPr/>
        </p:nvPicPr>
        <p:blipFill>
          <a:blip r:embed="rId3">
            <a:alphaModFix/>
          </a:blip>
          <a:stretch>
            <a:fillRect/>
          </a:stretch>
        </p:blipFill>
        <p:spPr>
          <a:xfrm>
            <a:off x="345100" y="1665850"/>
            <a:ext cx="8222102" cy="33386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35" name="Shape 635"/>
        <p:cNvGrpSpPr/>
        <p:nvPr/>
      </p:nvGrpSpPr>
      <p:grpSpPr>
        <a:xfrm>
          <a:off x="0" y="0"/>
          <a:ext cx="0" cy="0"/>
          <a:chOff x="0" y="0"/>
          <a:chExt cx="0" cy="0"/>
        </a:xfrm>
      </p:grpSpPr>
      <p:sp>
        <p:nvSpPr>
          <p:cNvPr id="636" name="Google Shape;636;p83"/>
          <p:cNvSpPr txBox="1"/>
          <p:nvPr>
            <p:ph type="title"/>
          </p:nvPr>
        </p:nvSpPr>
        <p:spPr>
          <a:xfrm>
            <a:off x="553625" y="567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Pacifico"/>
                <a:ea typeface="Pacifico"/>
                <a:cs typeface="Pacifico"/>
                <a:sym typeface="Pacifico"/>
              </a:rPr>
              <a:t>Log in</a:t>
            </a:r>
            <a:r>
              <a:rPr b="1" lang="en">
                <a:latin typeface="Pacifico"/>
                <a:ea typeface="Pacifico"/>
                <a:cs typeface="Pacifico"/>
                <a:sym typeface="Pacifico"/>
              </a:rPr>
              <a:t> </a:t>
            </a:r>
            <a:endParaRPr b="1">
              <a:latin typeface="Pacifico"/>
              <a:ea typeface="Pacifico"/>
              <a:cs typeface="Pacifico"/>
              <a:sym typeface="Pacifico"/>
            </a:endParaRPr>
          </a:p>
        </p:txBody>
      </p:sp>
      <p:sp>
        <p:nvSpPr>
          <p:cNvPr id="637" name="Google Shape;637;p83"/>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a:p>
            <a:pPr indent="0" lvl="0" marL="0" rtl="0" algn="l">
              <a:spcBef>
                <a:spcPts val="1600"/>
              </a:spcBef>
              <a:spcAft>
                <a:spcPts val="0"/>
              </a:spcAft>
              <a:buNone/>
            </a:pPr>
            <a:r>
              <a:rPr lang="en"/>
              <a:t>Incididunt ut labore et dolore</a:t>
            </a:r>
            <a:endParaRPr/>
          </a:p>
          <a:p>
            <a:pPr indent="0" lvl="0" marL="0" rtl="0" algn="l">
              <a:spcBef>
                <a:spcPts val="1600"/>
              </a:spcBef>
              <a:spcAft>
                <a:spcPts val="1600"/>
              </a:spcAft>
              <a:buNone/>
            </a:pPr>
            <a:r>
              <a:rPr lang="en"/>
              <a:t>Consectetur adipiscing elit, sed do eiusmod tempor incididunt ut labore et dolore magna aliqua.</a:t>
            </a:r>
            <a:endParaRPr/>
          </a:p>
        </p:txBody>
      </p:sp>
      <p:sp>
        <p:nvSpPr>
          <p:cNvPr id="638" name="Google Shape;638;p83"/>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pic>
        <p:nvPicPr>
          <p:cNvPr id="639" name="Google Shape;639;p83"/>
          <p:cNvPicPr preferRelativeResize="0"/>
          <p:nvPr/>
        </p:nvPicPr>
        <p:blipFill>
          <a:blip r:embed="rId3">
            <a:alphaModFix/>
          </a:blip>
          <a:stretch>
            <a:fillRect/>
          </a:stretch>
        </p:blipFill>
        <p:spPr>
          <a:xfrm>
            <a:off x="471900" y="1709875"/>
            <a:ext cx="7845749" cy="34336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43" name="Shape 643"/>
        <p:cNvGrpSpPr/>
        <p:nvPr/>
      </p:nvGrpSpPr>
      <p:grpSpPr>
        <a:xfrm>
          <a:off x="0" y="0"/>
          <a:ext cx="0" cy="0"/>
          <a:chOff x="0" y="0"/>
          <a:chExt cx="0" cy="0"/>
        </a:xfrm>
      </p:grpSpPr>
      <p:sp>
        <p:nvSpPr>
          <p:cNvPr id="644" name="Google Shape;644;p84"/>
          <p:cNvSpPr txBox="1"/>
          <p:nvPr>
            <p:ph type="title"/>
          </p:nvPr>
        </p:nvSpPr>
        <p:spPr>
          <a:xfrm>
            <a:off x="553625" y="567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Pacifico"/>
                <a:ea typeface="Pacifico"/>
                <a:cs typeface="Pacifico"/>
                <a:sym typeface="Pacifico"/>
              </a:rPr>
              <a:t>Acces à notre application iforex</a:t>
            </a:r>
            <a:endParaRPr b="1">
              <a:latin typeface="Pacifico"/>
              <a:ea typeface="Pacifico"/>
              <a:cs typeface="Pacifico"/>
              <a:sym typeface="Pacifico"/>
            </a:endParaRPr>
          </a:p>
        </p:txBody>
      </p:sp>
      <p:sp>
        <p:nvSpPr>
          <p:cNvPr id="645" name="Google Shape;645;p84"/>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a:p>
            <a:pPr indent="0" lvl="0" marL="0" rtl="0" algn="l">
              <a:spcBef>
                <a:spcPts val="1600"/>
              </a:spcBef>
              <a:spcAft>
                <a:spcPts val="0"/>
              </a:spcAft>
              <a:buNone/>
            </a:pPr>
            <a:r>
              <a:rPr lang="en"/>
              <a:t>Incididunt ut labore et dolore</a:t>
            </a:r>
            <a:endParaRPr/>
          </a:p>
          <a:p>
            <a:pPr indent="0" lvl="0" marL="0" rtl="0" algn="l">
              <a:spcBef>
                <a:spcPts val="1600"/>
              </a:spcBef>
              <a:spcAft>
                <a:spcPts val="1600"/>
              </a:spcAft>
              <a:buNone/>
            </a:pPr>
            <a:r>
              <a:rPr lang="en"/>
              <a:t>Consectetur adipiscing elit, sed do eiusmod tempor incididunt ut labore et dolore magna aliqua.</a:t>
            </a:r>
            <a:endParaRPr/>
          </a:p>
        </p:txBody>
      </p:sp>
      <p:sp>
        <p:nvSpPr>
          <p:cNvPr id="646" name="Google Shape;646;p84"/>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pic>
        <p:nvPicPr>
          <p:cNvPr id="647" name="Google Shape;647;p84"/>
          <p:cNvPicPr preferRelativeResize="0"/>
          <p:nvPr/>
        </p:nvPicPr>
        <p:blipFill>
          <a:blip r:embed="rId3">
            <a:alphaModFix/>
          </a:blip>
          <a:stretch>
            <a:fillRect/>
          </a:stretch>
        </p:blipFill>
        <p:spPr>
          <a:xfrm>
            <a:off x="382275" y="1691350"/>
            <a:ext cx="7796352" cy="34521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51" name="Shape 651"/>
        <p:cNvGrpSpPr/>
        <p:nvPr/>
      </p:nvGrpSpPr>
      <p:grpSpPr>
        <a:xfrm>
          <a:off x="0" y="0"/>
          <a:ext cx="0" cy="0"/>
          <a:chOff x="0" y="0"/>
          <a:chExt cx="0" cy="0"/>
        </a:xfrm>
      </p:grpSpPr>
      <p:sp>
        <p:nvSpPr>
          <p:cNvPr id="652" name="Google Shape;652;p85"/>
          <p:cNvSpPr txBox="1"/>
          <p:nvPr>
            <p:ph type="title"/>
          </p:nvPr>
        </p:nvSpPr>
        <p:spPr>
          <a:xfrm>
            <a:off x="553625" y="567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Pacifico"/>
                <a:ea typeface="Pacifico"/>
                <a:cs typeface="Pacifico"/>
                <a:sym typeface="Pacifico"/>
              </a:rPr>
              <a:t>Deposit de funds</a:t>
            </a:r>
            <a:endParaRPr b="1">
              <a:latin typeface="Pacifico"/>
              <a:ea typeface="Pacifico"/>
              <a:cs typeface="Pacifico"/>
              <a:sym typeface="Pacifico"/>
            </a:endParaRPr>
          </a:p>
        </p:txBody>
      </p:sp>
      <p:sp>
        <p:nvSpPr>
          <p:cNvPr id="653" name="Google Shape;653;p8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a:p>
            <a:pPr indent="0" lvl="0" marL="0" rtl="0" algn="l">
              <a:spcBef>
                <a:spcPts val="1600"/>
              </a:spcBef>
              <a:spcAft>
                <a:spcPts val="0"/>
              </a:spcAft>
              <a:buNone/>
            </a:pPr>
            <a:r>
              <a:rPr lang="en"/>
              <a:t>Incididunt ut labore et dolore</a:t>
            </a:r>
            <a:endParaRPr/>
          </a:p>
          <a:p>
            <a:pPr indent="0" lvl="0" marL="0" rtl="0" algn="l">
              <a:spcBef>
                <a:spcPts val="1600"/>
              </a:spcBef>
              <a:spcAft>
                <a:spcPts val="1600"/>
              </a:spcAft>
              <a:buNone/>
            </a:pPr>
            <a:r>
              <a:rPr lang="en"/>
              <a:t>Consectetur adipiscing elit, sed do eiusmod tempor incididunt ut labore et dolore magna aliqua.</a:t>
            </a:r>
            <a:endParaRPr/>
          </a:p>
        </p:txBody>
      </p:sp>
      <p:sp>
        <p:nvSpPr>
          <p:cNvPr id="654" name="Google Shape;654;p8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pic>
        <p:nvPicPr>
          <p:cNvPr id="655" name="Google Shape;655;p85"/>
          <p:cNvPicPr preferRelativeResize="0"/>
          <p:nvPr/>
        </p:nvPicPr>
        <p:blipFill>
          <a:blip r:embed="rId3">
            <a:alphaModFix/>
          </a:blip>
          <a:stretch>
            <a:fillRect/>
          </a:stretch>
        </p:blipFill>
        <p:spPr>
          <a:xfrm>
            <a:off x="471900" y="1668175"/>
            <a:ext cx="7718323" cy="347532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59" name="Shape 659"/>
        <p:cNvGrpSpPr/>
        <p:nvPr/>
      </p:nvGrpSpPr>
      <p:grpSpPr>
        <a:xfrm>
          <a:off x="0" y="0"/>
          <a:ext cx="0" cy="0"/>
          <a:chOff x="0" y="0"/>
          <a:chExt cx="0" cy="0"/>
        </a:xfrm>
      </p:grpSpPr>
      <p:sp>
        <p:nvSpPr>
          <p:cNvPr id="660" name="Google Shape;660;p86"/>
          <p:cNvSpPr txBox="1"/>
          <p:nvPr>
            <p:ph type="title"/>
          </p:nvPr>
        </p:nvSpPr>
        <p:spPr>
          <a:xfrm>
            <a:off x="553625" y="567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Pacifico"/>
                <a:ea typeface="Pacifico"/>
                <a:cs typeface="Pacifico"/>
                <a:sym typeface="Pacifico"/>
              </a:rPr>
              <a:t>Deposit de funds</a:t>
            </a:r>
            <a:endParaRPr b="1">
              <a:latin typeface="Pacifico"/>
              <a:ea typeface="Pacifico"/>
              <a:cs typeface="Pacifico"/>
              <a:sym typeface="Pacifico"/>
            </a:endParaRPr>
          </a:p>
        </p:txBody>
      </p:sp>
      <p:sp>
        <p:nvSpPr>
          <p:cNvPr id="661" name="Google Shape;661;p86"/>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a:p>
            <a:pPr indent="0" lvl="0" marL="0" rtl="0" algn="l">
              <a:spcBef>
                <a:spcPts val="1600"/>
              </a:spcBef>
              <a:spcAft>
                <a:spcPts val="0"/>
              </a:spcAft>
              <a:buNone/>
            </a:pPr>
            <a:r>
              <a:rPr lang="en"/>
              <a:t>Incididunt ut labore et dolore</a:t>
            </a:r>
            <a:endParaRPr/>
          </a:p>
          <a:p>
            <a:pPr indent="0" lvl="0" marL="0" rtl="0" algn="l">
              <a:spcBef>
                <a:spcPts val="1600"/>
              </a:spcBef>
              <a:spcAft>
                <a:spcPts val="1600"/>
              </a:spcAft>
              <a:buNone/>
            </a:pPr>
            <a:r>
              <a:rPr lang="en"/>
              <a:t>Consectetur adipiscing elit, sed do eiusmod tempor incididunt ut labore et dolore magna aliqua.</a:t>
            </a:r>
            <a:endParaRPr/>
          </a:p>
        </p:txBody>
      </p:sp>
      <p:sp>
        <p:nvSpPr>
          <p:cNvPr id="662" name="Google Shape;662;p86"/>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pic>
        <p:nvPicPr>
          <p:cNvPr id="663" name="Google Shape;663;p86"/>
          <p:cNvPicPr preferRelativeResize="0"/>
          <p:nvPr/>
        </p:nvPicPr>
        <p:blipFill>
          <a:blip r:embed="rId3">
            <a:alphaModFix/>
          </a:blip>
          <a:stretch>
            <a:fillRect/>
          </a:stretch>
        </p:blipFill>
        <p:spPr>
          <a:xfrm>
            <a:off x="471900" y="1668175"/>
            <a:ext cx="7718323" cy="347532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67" name="Shape 667"/>
        <p:cNvGrpSpPr/>
        <p:nvPr/>
      </p:nvGrpSpPr>
      <p:grpSpPr>
        <a:xfrm>
          <a:off x="0" y="0"/>
          <a:ext cx="0" cy="0"/>
          <a:chOff x="0" y="0"/>
          <a:chExt cx="0" cy="0"/>
        </a:xfrm>
      </p:grpSpPr>
      <p:sp>
        <p:nvSpPr>
          <p:cNvPr id="668" name="Google Shape;668;p87"/>
          <p:cNvSpPr txBox="1"/>
          <p:nvPr>
            <p:ph type="title"/>
          </p:nvPr>
        </p:nvSpPr>
        <p:spPr>
          <a:xfrm>
            <a:off x="553625" y="567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Pacifico"/>
                <a:ea typeface="Pacifico"/>
                <a:cs typeface="Pacifico"/>
                <a:sym typeface="Pacifico"/>
              </a:rPr>
              <a:t>Ajout de methode de payment</a:t>
            </a:r>
            <a:endParaRPr b="1">
              <a:latin typeface="Pacifico"/>
              <a:ea typeface="Pacifico"/>
              <a:cs typeface="Pacifico"/>
              <a:sym typeface="Pacifico"/>
            </a:endParaRPr>
          </a:p>
        </p:txBody>
      </p:sp>
      <p:sp>
        <p:nvSpPr>
          <p:cNvPr id="669" name="Google Shape;669;p87"/>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a:p>
            <a:pPr indent="0" lvl="0" marL="0" rtl="0" algn="l">
              <a:spcBef>
                <a:spcPts val="1600"/>
              </a:spcBef>
              <a:spcAft>
                <a:spcPts val="0"/>
              </a:spcAft>
              <a:buNone/>
            </a:pPr>
            <a:r>
              <a:rPr lang="en"/>
              <a:t>Incididunt ut labore et dolore</a:t>
            </a:r>
            <a:endParaRPr/>
          </a:p>
          <a:p>
            <a:pPr indent="0" lvl="0" marL="0" rtl="0" algn="l">
              <a:spcBef>
                <a:spcPts val="1600"/>
              </a:spcBef>
              <a:spcAft>
                <a:spcPts val="1600"/>
              </a:spcAft>
              <a:buNone/>
            </a:pPr>
            <a:r>
              <a:rPr lang="en"/>
              <a:t>Consectetur adipiscing elit, sed do eiusmod tempor incididunt ut labore et dolore magna aliqua.</a:t>
            </a:r>
            <a:endParaRPr/>
          </a:p>
        </p:txBody>
      </p:sp>
      <p:sp>
        <p:nvSpPr>
          <p:cNvPr id="670" name="Google Shape;670;p87"/>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pic>
        <p:nvPicPr>
          <p:cNvPr id="671" name="Google Shape;671;p87"/>
          <p:cNvPicPr preferRelativeResize="0"/>
          <p:nvPr/>
        </p:nvPicPr>
        <p:blipFill>
          <a:blip r:embed="rId3">
            <a:alphaModFix/>
          </a:blip>
          <a:stretch>
            <a:fillRect/>
          </a:stretch>
        </p:blipFill>
        <p:spPr>
          <a:xfrm>
            <a:off x="553625" y="1702925"/>
            <a:ext cx="7914624" cy="34405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75" name="Shape 675"/>
        <p:cNvGrpSpPr/>
        <p:nvPr/>
      </p:nvGrpSpPr>
      <p:grpSpPr>
        <a:xfrm>
          <a:off x="0" y="0"/>
          <a:ext cx="0" cy="0"/>
          <a:chOff x="0" y="0"/>
          <a:chExt cx="0" cy="0"/>
        </a:xfrm>
      </p:grpSpPr>
      <p:sp>
        <p:nvSpPr>
          <p:cNvPr id="676" name="Google Shape;676;p88"/>
          <p:cNvSpPr txBox="1"/>
          <p:nvPr>
            <p:ph type="title"/>
          </p:nvPr>
        </p:nvSpPr>
        <p:spPr>
          <a:xfrm>
            <a:off x="553625" y="567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Pacifico"/>
                <a:ea typeface="Pacifico"/>
                <a:cs typeface="Pacifico"/>
                <a:sym typeface="Pacifico"/>
              </a:rPr>
              <a:t>Ajout de methode de payment</a:t>
            </a:r>
            <a:endParaRPr b="1">
              <a:latin typeface="Pacifico"/>
              <a:ea typeface="Pacifico"/>
              <a:cs typeface="Pacifico"/>
              <a:sym typeface="Pacifico"/>
            </a:endParaRPr>
          </a:p>
        </p:txBody>
      </p:sp>
      <p:sp>
        <p:nvSpPr>
          <p:cNvPr id="677" name="Google Shape;677;p88"/>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a:p>
            <a:pPr indent="0" lvl="0" marL="0" rtl="0" algn="l">
              <a:spcBef>
                <a:spcPts val="1600"/>
              </a:spcBef>
              <a:spcAft>
                <a:spcPts val="0"/>
              </a:spcAft>
              <a:buNone/>
            </a:pPr>
            <a:r>
              <a:rPr lang="en"/>
              <a:t>Incididunt ut labore et dolore</a:t>
            </a:r>
            <a:endParaRPr/>
          </a:p>
          <a:p>
            <a:pPr indent="0" lvl="0" marL="0" rtl="0" algn="l">
              <a:spcBef>
                <a:spcPts val="1600"/>
              </a:spcBef>
              <a:spcAft>
                <a:spcPts val="1600"/>
              </a:spcAft>
              <a:buNone/>
            </a:pPr>
            <a:r>
              <a:rPr lang="en"/>
              <a:t>Consectetur adipiscing elit, sed do eiusmod tempor incididunt ut labore et dolore magna aliqua.</a:t>
            </a:r>
            <a:endParaRPr/>
          </a:p>
        </p:txBody>
      </p:sp>
      <p:sp>
        <p:nvSpPr>
          <p:cNvPr id="678" name="Google Shape;678;p88"/>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pic>
        <p:nvPicPr>
          <p:cNvPr id="679" name="Google Shape;679;p88"/>
          <p:cNvPicPr preferRelativeResize="0"/>
          <p:nvPr/>
        </p:nvPicPr>
        <p:blipFill>
          <a:blip r:embed="rId3">
            <a:alphaModFix/>
          </a:blip>
          <a:stretch>
            <a:fillRect/>
          </a:stretch>
        </p:blipFill>
        <p:spPr>
          <a:xfrm>
            <a:off x="553625" y="1702925"/>
            <a:ext cx="7914624" cy="34405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83" name="Shape 683"/>
        <p:cNvGrpSpPr/>
        <p:nvPr/>
      </p:nvGrpSpPr>
      <p:grpSpPr>
        <a:xfrm>
          <a:off x="0" y="0"/>
          <a:ext cx="0" cy="0"/>
          <a:chOff x="0" y="0"/>
          <a:chExt cx="0" cy="0"/>
        </a:xfrm>
      </p:grpSpPr>
      <p:sp>
        <p:nvSpPr>
          <p:cNvPr id="684" name="Google Shape;684;p89"/>
          <p:cNvSpPr txBox="1"/>
          <p:nvPr>
            <p:ph type="title"/>
          </p:nvPr>
        </p:nvSpPr>
        <p:spPr>
          <a:xfrm>
            <a:off x="553625" y="567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Pacifico"/>
                <a:ea typeface="Pacifico"/>
                <a:cs typeface="Pacifico"/>
                <a:sym typeface="Pacifico"/>
              </a:rPr>
              <a:t>Trader activity chiffré</a:t>
            </a:r>
            <a:endParaRPr b="1">
              <a:latin typeface="Pacifico"/>
              <a:ea typeface="Pacifico"/>
              <a:cs typeface="Pacifico"/>
              <a:sym typeface="Pacifico"/>
            </a:endParaRPr>
          </a:p>
        </p:txBody>
      </p:sp>
      <p:sp>
        <p:nvSpPr>
          <p:cNvPr id="685" name="Google Shape;685;p89"/>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a:p>
            <a:pPr indent="0" lvl="0" marL="0" rtl="0" algn="l">
              <a:spcBef>
                <a:spcPts val="1600"/>
              </a:spcBef>
              <a:spcAft>
                <a:spcPts val="0"/>
              </a:spcAft>
              <a:buNone/>
            </a:pPr>
            <a:r>
              <a:rPr lang="en"/>
              <a:t>Incididunt ut labore et dolore</a:t>
            </a:r>
            <a:endParaRPr/>
          </a:p>
          <a:p>
            <a:pPr indent="0" lvl="0" marL="0" rtl="0" algn="l">
              <a:spcBef>
                <a:spcPts val="1600"/>
              </a:spcBef>
              <a:spcAft>
                <a:spcPts val="1600"/>
              </a:spcAft>
              <a:buNone/>
            </a:pPr>
            <a:r>
              <a:rPr lang="en"/>
              <a:t>Consectetur adipiscing elit, sed do eiusmod tempor incididunt ut labore et dolore magna aliqua.</a:t>
            </a:r>
            <a:endParaRPr/>
          </a:p>
        </p:txBody>
      </p:sp>
      <p:sp>
        <p:nvSpPr>
          <p:cNvPr id="686" name="Google Shape;686;p89"/>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pic>
        <p:nvPicPr>
          <p:cNvPr id="687" name="Google Shape;687;p89"/>
          <p:cNvPicPr preferRelativeResize="0"/>
          <p:nvPr/>
        </p:nvPicPr>
        <p:blipFill>
          <a:blip r:embed="rId3">
            <a:alphaModFix/>
          </a:blip>
          <a:stretch>
            <a:fillRect/>
          </a:stretch>
        </p:blipFill>
        <p:spPr>
          <a:xfrm>
            <a:off x="471900" y="1714500"/>
            <a:ext cx="7718323" cy="3429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91" name="Shape 691"/>
        <p:cNvGrpSpPr/>
        <p:nvPr/>
      </p:nvGrpSpPr>
      <p:grpSpPr>
        <a:xfrm>
          <a:off x="0" y="0"/>
          <a:ext cx="0" cy="0"/>
          <a:chOff x="0" y="0"/>
          <a:chExt cx="0" cy="0"/>
        </a:xfrm>
      </p:grpSpPr>
      <p:sp>
        <p:nvSpPr>
          <p:cNvPr id="692" name="Google Shape;692;p90"/>
          <p:cNvSpPr txBox="1"/>
          <p:nvPr>
            <p:ph type="title"/>
          </p:nvPr>
        </p:nvSpPr>
        <p:spPr>
          <a:xfrm>
            <a:off x="553625" y="567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Pacifico"/>
                <a:ea typeface="Pacifico"/>
                <a:cs typeface="Pacifico"/>
                <a:sym typeface="Pacifico"/>
              </a:rPr>
              <a:t>Port feuille du user aussi</a:t>
            </a:r>
            <a:r>
              <a:rPr b="1" lang="en">
                <a:latin typeface="Pacifico"/>
                <a:ea typeface="Pacifico"/>
                <a:cs typeface="Pacifico"/>
                <a:sym typeface="Pacifico"/>
              </a:rPr>
              <a:t> chiffré</a:t>
            </a:r>
            <a:endParaRPr b="1">
              <a:latin typeface="Pacifico"/>
              <a:ea typeface="Pacifico"/>
              <a:cs typeface="Pacifico"/>
              <a:sym typeface="Pacifico"/>
            </a:endParaRPr>
          </a:p>
        </p:txBody>
      </p:sp>
      <p:sp>
        <p:nvSpPr>
          <p:cNvPr id="693" name="Google Shape;693;p9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a:p>
            <a:pPr indent="0" lvl="0" marL="0" rtl="0" algn="l">
              <a:spcBef>
                <a:spcPts val="1600"/>
              </a:spcBef>
              <a:spcAft>
                <a:spcPts val="0"/>
              </a:spcAft>
              <a:buNone/>
            </a:pPr>
            <a:r>
              <a:rPr lang="en"/>
              <a:t>Incididunt ut labore et dolore</a:t>
            </a:r>
            <a:endParaRPr/>
          </a:p>
          <a:p>
            <a:pPr indent="0" lvl="0" marL="0" rtl="0" algn="l">
              <a:spcBef>
                <a:spcPts val="1600"/>
              </a:spcBef>
              <a:spcAft>
                <a:spcPts val="1600"/>
              </a:spcAft>
              <a:buNone/>
            </a:pPr>
            <a:r>
              <a:rPr lang="en"/>
              <a:t>Consectetur adipiscing elit, sed do eiusmod tempor incididunt ut labore et dolore magna aliqua.</a:t>
            </a:r>
            <a:endParaRPr/>
          </a:p>
        </p:txBody>
      </p:sp>
      <p:sp>
        <p:nvSpPr>
          <p:cNvPr id="694" name="Google Shape;694;p9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pic>
        <p:nvPicPr>
          <p:cNvPr id="695" name="Google Shape;695;p90"/>
          <p:cNvPicPr preferRelativeResize="0"/>
          <p:nvPr/>
        </p:nvPicPr>
        <p:blipFill>
          <a:blip r:embed="rId3">
            <a:alphaModFix/>
          </a:blip>
          <a:stretch>
            <a:fillRect/>
          </a:stretch>
        </p:blipFill>
        <p:spPr>
          <a:xfrm>
            <a:off x="413975" y="1714500"/>
            <a:ext cx="7868923" cy="34290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99" name="Shape 699"/>
        <p:cNvGrpSpPr/>
        <p:nvPr/>
      </p:nvGrpSpPr>
      <p:grpSpPr>
        <a:xfrm>
          <a:off x="0" y="0"/>
          <a:ext cx="0" cy="0"/>
          <a:chOff x="0" y="0"/>
          <a:chExt cx="0" cy="0"/>
        </a:xfrm>
      </p:grpSpPr>
      <p:sp>
        <p:nvSpPr>
          <p:cNvPr id="700" name="Google Shape;700;p9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Pacifico"/>
                <a:ea typeface="Pacifico"/>
                <a:cs typeface="Pacifico"/>
                <a:sym typeface="Pacifico"/>
              </a:rPr>
              <a:t>Annalyse dynamique pour l’application </a:t>
            </a:r>
            <a:endParaRPr b="1">
              <a:latin typeface="Pacifico"/>
              <a:ea typeface="Pacifico"/>
              <a:cs typeface="Pacifico"/>
              <a:sym typeface="Pacifico"/>
            </a:endParaRPr>
          </a:p>
          <a:p>
            <a:pPr indent="0" lvl="0" marL="0" rtl="0" algn="ctr">
              <a:spcBef>
                <a:spcPts val="0"/>
              </a:spcBef>
              <a:spcAft>
                <a:spcPts val="0"/>
              </a:spcAft>
              <a:buNone/>
            </a:pPr>
            <a:r>
              <a:rPr b="1" lang="en">
                <a:latin typeface="Pacifico"/>
                <a:ea typeface="Pacifico"/>
                <a:cs typeface="Pacifico"/>
                <a:sym typeface="Pacifico"/>
              </a:rPr>
              <a:t>Bitkan</a:t>
            </a:r>
            <a:endParaRPr b="1">
              <a:latin typeface="Pacifico"/>
              <a:ea typeface="Pacifico"/>
              <a:cs typeface="Pacifico"/>
              <a:sym typeface="Pacifico"/>
            </a:endParaRPr>
          </a:p>
        </p:txBody>
      </p:sp>
      <p:sp>
        <p:nvSpPr>
          <p:cNvPr id="701" name="Google Shape;701;p91"/>
          <p:cNvSpPr txBox="1"/>
          <p:nvPr>
            <p:ph idx="1" type="body"/>
          </p:nvPr>
        </p:nvSpPr>
        <p:spPr>
          <a:xfrm>
            <a:off x="471900" y="18785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b="1" sz="2600">
              <a:solidFill>
                <a:schemeClr val="dk2"/>
              </a:solidFill>
              <a:latin typeface="Pacifico"/>
              <a:ea typeface="Pacifico"/>
              <a:cs typeface="Pacifico"/>
              <a:sym typeface="Pacifico"/>
            </a:endParaRPr>
          </a:p>
        </p:txBody>
      </p:sp>
      <p:pic>
        <p:nvPicPr>
          <p:cNvPr id="702" name="Google Shape;702;p91"/>
          <p:cNvPicPr preferRelativeResize="0"/>
          <p:nvPr/>
        </p:nvPicPr>
        <p:blipFill>
          <a:blip r:embed="rId3">
            <a:alphaModFix/>
          </a:blip>
          <a:stretch>
            <a:fillRect/>
          </a:stretch>
        </p:blipFill>
        <p:spPr>
          <a:xfrm>
            <a:off x="373400" y="1762600"/>
            <a:ext cx="3194625" cy="3194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 name="Shape 116"/>
        <p:cNvGrpSpPr/>
        <p:nvPr/>
      </p:nvGrpSpPr>
      <p:grpSpPr>
        <a:xfrm>
          <a:off x="0" y="0"/>
          <a:ext cx="0" cy="0"/>
          <a:chOff x="0" y="0"/>
          <a:chExt cx="0" cy="0"/>
        </a:xfrm>
      </p:grpSpPr>
      <p:sp>
        <p:nvSpPr>
          <p:cNvPr id="117" name="Google Shape;117;p20"/>
          <p:cNvSpPr txBox="1"/>
          <p:nvPr>
            <p:ph type="title"/>
          </p:nvPr>
        </p:nvSpPr>
        <p:spPr>
          <a:xfrm>
            <a:off x="253878"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100">
                <a:solidFill>
                  <a:schemeClr val="accent2"/>
                </a:solidFill>
                <a:latin typeface="Pacifico"/>
                <a:ea typeface="Pacifico"/>
                <a:cs typeface="Pacifico"/>
                <a:sym typeface="Pacifico"/>
              </a:rPr>
              <a:t>1-Outils</a:t>
            </a:r>
            <a:endParaRPr b="1" sz="4100">
              <a:solidFill>
                <a:schemeClr val="accent2"/>
              </a:solidFill>
              <a:latin typeface="Pacifico"/>
              <a:ea typeface="Pacifico"/>
              <a:cs typeface="Pacifico"/>
              <a:sym typeface="Pacifico"/>
            </a:endParaRPr>
          </a:p>
        </p:txBody>
      </p:sp>
      <p:sp>
        <p:nvSpPr>
          <p:cNvPr id="118" name="Google Shape;118;p20"/>
          <p:cNvSpPr txBox="1"/>
          <p:nvPr/>
        </p:nvSpPr>
        <p:spPr>
          <a:xfrm>
            <a:off x="3440575" y="139025"/>
            <a:ext cx="5722800" cy="310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accent2"/>
                </a:solidFill>
                <a:highlight>
                  <a:srgbClr val="FFFFFF"/>
                </a:highlight>
                <a:latin typeface="Pacifico"/>
                <a:ea typeface="Pacifico"/>
                <a:cs typeface="Pacifico"/>
                <a:sym typeface="Pacifico"/>
              </a:rPr>
              <a:t>Burpsuite</a:t>
            </a:r>
            <a:r>
              <a:rPr b="1" lang="en" sz="3200">
                <a:solidFill>
                  <a:schemeClr val="accent2"/>
                </a:solidFill>
                <a:highlight>
                  <a:srgbClr val="FFFFFF"/>
                </a:highlight>
                <a:latin typeface="Pacifico"/>
                <a:ea typeface="Pacifico"/>
                <a:cs typeface="Pacifico"/>
                <a:sym typeface="Pacifico"/>
              </a:rPr>
              <a:t>:</a:t>
            </a:r>
            <a:endParaRPr b="1" sz="3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rPr lang="en">
                <a:solidFill>
                  <a:srgbClr val="202124"/>
                </a:solidFill>
                <a:highlight>
                  <a:srgbClr val="F8F9FA"/>
                </a:highlight>
              </a:rPr>
              <a:t>Burp ou Burp Suite est un ensemble d'outils utilisés pour les tests de pénétration des applications Web. Il est développé par la société nommée Portswigger, qui est également le pseudonyme de son fondateur Dafydd Stuttard. BurpSuite vise à être un ensemble d'outils tout-en-un et ses capacités peuvent être améliorées en installant des modules complémentaires appelés BApps.</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FFFFF"/>
              </a:highlight>
            </a:endParaRPr>
          </a:p>
          <a:p>
            <a:pPr indent="0" lvl="0" marL="0" rtl="0" algn="ctr">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119" name="Google Shape;119;p20"/>
          <p:cNvPicPr preferRelativeResize="0"/>
          <p:nvPr/>
        </p:nvPicPr>
        <p:blipFill>
          <a:blip r:embed="rId3">
            <a:alphaModFix/>
          </a:blip>
          <a:stretch>
            <a:fillRect/>
          </a:stretch>
        </p:blipFill>
        <p:spPr>
          <a:xfrm>
            <a:off x="-1" y="2902000"/>
            <a:ext cx="3255225" cy="2166200"/>
          </a:xfrm>
          <a:prstGeom prst="rect">
            <a:avLst/>
          </a:prstGeom>
          <a:noFill/>
          <a:ln>
            <a:noFill/>
          </a:ln>
        </p:spPr>
      </p:pic>
      <p:pic>
        <p:nvPicPr>
          <p:cNvPr id="120" name="Google Shape;120;p20"/>
          <p:cNvPicPr preferRelativeResize="0"/>
          <p:nvPr/>
        </p:nvPicPr>
        <p:blipFill>
          <a:blip r:embed="rId4">
            <a:alphaModFix/>
          </a:blip>
          <a:stretch>
            <a:fillRect/>
          </a:stretch>
        </p:blipFill>
        <p:spPr>
          <a:xfrm>
            <a:off x="3616150" y="2533700"/>
            <a:ext cx="5203175" cy="26098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706" name="Shape 706"/>
        <p:cNvGrpSpPr/>
        <p:nvPr/>
      </p:nvGrpSpPr>
      <p:grpSpPr>
        <a:xfrm>
          <a:off x="0" y="0"/>
          <a:ext cx="0" cy="0"/>
          <a:chOff x="0" y="0"/>
          <a:chExt cx="0" cy="0"/>
        </a:xfrm>
      </p:grpSpPr>
      <p:sp>
        <p:nvSpPr>
          <p:cNvPr id="707" name="Google Shape;707;p92"/>
          <p:cNvSpPr txBox="1"/>
          <p:nvPr>
            <p:ph type="title"/>
          </p:nvPr>
        </p:nvSpPr>
        <p:spPr>
          <a:xfrm>
            <a:off x="553625" y="64860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Pacifico"/>
                <a:ea typeface="Pacifico"/>
                <a:cs typeface="Pacifico"/>
                <a:sym typeface="Pacifico"/>
              </a:rPr>
              <a:t>Interception du trafic à l’aide du burpsuite lors d’accès à l’application</a:t>
            </a:r>
            <a:endParaRPr b="1">
              <a:latin typeface="Pacifico"/>
              <a:ea typeface="Pacifico"/>
              <a:cs typeface="Pacifico"/>
              <a:sym typeface="Pacifico"/>
            </a:endParaRPr>
          </a:p>
        </p:txBody>
      </p:sp>
      <p:sp>
        <p:nvSpPr>
          <p:cNvPr id="708" name="Google Shape;708;p92"/>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a:p>
            <a:pPr indent="0" lvl="0" marL="0" rtl="0" algn="l">
              <a:spcBef>
                <a:spcPts val="1600"/>
              </a:spcBef>
              <a:spcAft>
                <a:spcPts val="0"/>
              </a:spcAft>
              <a:buNone/>
            </a:pPr>
            <a:r>
              <a:rPr lang="en"/>
              <a:t>Incididunt ut labore et dolore</a:t>
            </a:r>
            <a:endParaRPr/>
          </a:p>
          <a:p>
            <a:pPr indent="0" lvl="0" marL="0" rtl="0" algn="l">
              <a:spcBef>
                <a:spcPts val="1600"/>
              </a:spcBef>
              <a:spcAft>
                <a:spcPts val="1600"/>
              </a:spcAft>
              <a:buNone/>
            </a:pPr>
            <a:r>
              <a:rPr lang="en"/>
              <a:t>Consectetur adipiscing elit, sed do eiusmod tempor incididunt ut labore et dolore magna aliqua.</a:t>
            </a:r>
            <a:endParaRPr/>
          </a:p>
        </p:txBody>
      </p:sp>
      <p:sp>
        <p:nvSpPr>
          <p:cNvPr id="709" name="Google Shape;709;p92"/>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pic>
        <p:nvPicPr>
          <p:cNvPr id="710" name="Google Shape;710;p92"/>
          <p:cNvPicPr preferRelativeResize="0"/>
          <p:nvPr/>
        </p:nvPicPr>
        <p:blipFill>
          <a:blip r:embed="rId3">
            <a:alphaModFix/>
          </a:blip>
          <a:stretch>
            <a:fillRect/>
          </a:stretch>
        </p:blipFill>
        <p:spPr>
          <a:xfrm>
            <a:off x="321925" y="1726100"/>
            <a:ext cx="8088398" cy="3417401"/>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714" name="Shape 714"/>
        <p:cNvGrpSpPr/>
        <p:nvPr/>
      </p:nvGrpSpPr>
      <p:grpSpPr>
        <a:xfrm>
          <a:off x="0" y="0"/>
          <a:ext cx="0" cy="0"/>
          <a:chOff x="0" y="0"/>
          <a:chExt cx="0" cy="0"/>
        </a:xfrm>
      </p:grpSpPr>
      <p:sp>
        <p:nvSpPr>
          <p:cNvPr id="715" name="Google Shape;715;p93"/>
          <p:cNvSpPr txBox="1"/>
          <p:nvPr>
            <p:ph type="title"/>
          </p:nvPr>
        </p:nvSpPr>
        <p:spPr>
          <a:xfrm>
            <a:off x="553625" y="567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Pacifico"/>
                <a:ea typeface="Pacifico"/>
                <a:cs typeface="Pacifico"/>
                <a:sym typeface="Pacifico"/>
              </a:rPr>
              <a:t>L’application demade le 2auth-factor code</a:t>
            </a:r>
            <a:endParaRPr b="1">
              <a:latin typeface="Pacifico"/>
              <a:ea typeface="Pacifico"/>
              <a:cs typeface="Pacifico"/>
              <a:sym typeface="Pacifico"/>
            </a:endParaRPr>
          </a:p>
          <a:p>
            <a:pPr indent="0" lvl="0" marL="0" rtl="0" algn="l">
              <a:spcBef>
                <a:spcPts val="0"/>
              </a:spcBef>
              <a:spcAft>
                <a:spcPts val="0"/>
              </a:spcAft>
              <a:buNone/>
            </a:pPr>
            <a:r>
              <a:rPr b="1" lang="en">
                <a:latin typeface="Pacifico"/>
                <a:ea typeface="Pacifico"/>
                <a:cs typeface="Pacifico"/>
                <a:sym typeface="Pacifico"/>
              </a:rPr>
              <a:t>Pendant chaque login</a:t>
            </a:r>
            <a:endParaRPr b="1">
              <a:latin typeface="Pacifico"/>
              <a:ea typeface="Pacifico"/>
              <a:cs typeface="Pacifico"/>
              <a:sym typeface="Pacifico"/>
            </a:endParaRPr>
          </a:p>
        </p:txBody>
      </p:sp>
      <p:sp>
        <p:nvSpPr>
          <p:cNvPr id="716" name="Google Shape;716;p93"/>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a:p>
            <a:pPr indent="0" lvl="0" marL="0" rtl="0" algn="l">
              <a:spcBef>
                <a:spcPts val="1600"/>
              </a:spcBef>
              <a:spcAft>
                <a:spcPts val="0"/>
              </a:spcAft>
              <a:buNone/>
            </a:pPr>
            <a:r>
              <a:rPr lang="en"/>
              <a:t>Incididunt ut labore et dolore</a:t>
            </a:r>
            <a:endParaRPr/>
          </a:p>
          <a:p>
            <a:pPr indent="0" lvl="0" marL="0" rtl="0" algn="l">
              <a:spcBef>
                <a:spcPts val="1600"/>
              </a:spcBef>
              <a:spcAft>
                <a:spcPts val="1600"/>
              </a:spcAft>
              <a:buNone/>
            </a:pPr>
            <a:r>
              <a:rPr lang="en"/>
              <a:t>Consectetur adipiscing elit, sed do eiusmod tempor incididunt ut labore et dolore magna aliqua.</a:t>
            </a:r>
            <a:endParaRPr/>
          </a:p>
        </p:txBody>
      </p:sp>
      <p:sp>
        <p:nvSpPr>
          <p:cNvPr id="717" name="Google Shape;717;p93"/>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pic>
        <p:nvPicPr>
          <p:cNvPr id="718" name="Google Shape;718;p93"/>
          <p:cNvPicPr preferRelativeResize="0"/>
          <p:nvPr/>
        </p:nvPicPr>
        <p:blipFill>
          <a:blip r:embed="rId3">
            <a:alphaModFix/>
          </a:blip>
          <a:stretch>
            <a:fillRect/>
          </a:stretch>
        </p:blipFill>
        <p:spPr>
          <a:xfrm>
            <a:off x="553625" y="1702925"/>
            <a:ext cx="7799400" cy="34405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722" name="Shape 722"/>
        <p:cNvGrpSpPr/>
        <p:nvPr/>
      </p:nvGrpSpPr>
      <p:grpSpPr>
        <a:xfrm>
          <a:off x="0" y="0"/>
          <a:ext cx="0" cy="0"/>
          <a:chOff x="0" y="0"/>
          <a:chExt cx="0" cy="0"/>
        </a:xfrm>
      </p:grpSpPr>
      <p:sp>
        <p:nvSpPr>
          <p:cNvPr id="723" name="Google Shape;723;p94"/>
          <p:cNvSpPr txBox="1"/>
          <p:nvPr>
            <p:ph type="title"/>
          </p:nvPr>
        </p:nvSpPr>
        <p:spPr>
          <a:xfrm>
            <a:off x="553625" y="567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Pacifico"/>
                <a:ea typeface="Pacifico"/>
                <a:cs typeface="Pacifico"/>
                <a:sym typeface="Pacifico"/>
              </a:rPr>
              <a:t>Home </a:t>
            </a:r>
            <a:r>
              <a:rPr b="1" lang="en">
                <a:latin typeface="Pacifico"/>
                <a:ea typeface="Pacifico"/>
                <a:cs typeface="Pacifico"/>
                <a:sym typeface="Pacifico"/>
              </a:rPr>
              <a:t>traffic</a:t>
            </a:r>
            <a:r>
              <a:rPr b="1" lang="en">
                <a:latin typeface="Pacifico"/>
                <a:ea typeface="Pacifico"/>
                <a:cs typeface="Pacifico"/>
                <a:sym typeface="Pacifico"/>
              </a:rPr>
              <a:t> chiffré</a:t>
            </a:r>
            <a:endParaRPr b="1">
              <a:latin typeface="Pacifico"/>
              <a:ea typeface="Pacifico"/>
              <a:cs typeface="Pacifico"/>
              <a:sym typeface="Pacifico"/>
            </a:endParaRPr>
          </a:p>
        </p:txBody>
      </p:sp>
      <p:sp>
        <p:nvSpPr>
          <p:cNvPr id="724" name="Google Shape;724;p94"/>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a:p>
            <a:pPr indent="0" lvl="0" marL="0" rtl="0" algn="l">
              <a:spcBef>
                <a:spcPts val="1600"/>
              </a:spcBef>
              <a:spcAft>
                <a:spcPts val="0"/>
              </a:spcAft>
              <a:buNone/>
            </a:pPr>
            <a:r>
              <a:rPr lang="en"/>
              <a:t>Incididunt ut labore et dolore</a:t>
            </a:r>
            <a:endParaRPr/>
          </a:p>
          <a:p>
            <a:pPr indent="0" lvl="0" marL="0" rtl="0" algn="l">
              <a:spcBef>
                <a:spcPts val="1600"/>
              </a:spcBef>
              <a:spcAft>
                <a:spcPts val="1600"/>
              </a:spcAft>
              <a:buNone/>
            </a:pPr>
            <a:r>
              <a:rPr lang="en"/>
              <a:t>Consectetur adipiscing elit, sed do eiusmod tempor incididunt ut labore et dolore magna aliqua.</a:t>
            </a:r>
            <a:endParaRPr/>
          </a:p>
        </p:txBody>
      </p:sp>
      <p:sp>
        <p:nvSpPr>
          <p:cNvPr id="725" name="Google Shape;725;p94"/>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pic>
        <p:nvPicPr>
          <p:cNvPr id="726" name="Google Shape;726;p94"/>
          <p:cNvPicPr preferRelativeResize="0"/>
          <p:nvPr/>
        </p:nvPicPr>
        <p:blipFill>
          <a:blip r:embed="rId3">
            <a:alphaModFix/>
          </a:blip>
          <a:stretch>
            <a:fillRect/>
          </a:stretch>
        </p:blipFill>
        <p:spPr>
          <a:xfrm>
            <a:off x="321300" y="1645000"/>
            <a:ext cx="8309126" cy="349850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730" name="Shape 730"/>
        <p:cNvGrpSpPr/>
        <p:nvPr/>
      </p:nvGrpSpPr>
      <p:grpSpPr>
        <a:xfrm>
          <a:off x="0" y="0"/>
          <a:ext cx="0" cy="0"/>
          <a:chOff x="0" y="0"/>
          <a:chExt cx="0" cy="0"/>
        </a:xfrm>
      </p:grpSpPr>
      <p:sp>
        <p:nvSpPr>
          <p:cNvPr id="731" name="Google Shape;731;p95"/>
          <p:cNvSpPr txBox="1"/>
          <p:nvPr>
            <p:ph type="title"/>
          </p:nvPr>
        </p:nvSpPr>
        <p:spPr>
          <a:xfrm>
            <a:off x="553625" y="567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Pacifico"/>
                <a:ea typeface="Pacifico"/>
                <a:cs typeface="Pacifico"/>
                <a:sym typeface="Pacifico"/>
              </a:rPr>
              <a:t>Ajout des transactions</a:t>
            </a:r>
            <a:endParaRPr b="1">
              <a:latin typeface="Pacifico"/>
              <a:ea typeface="Pacifico"/>
              <a:cs typeface="Pacifico"/>
              <a:sym typeface="Pacifico"/>
            </a:endParaRPr>
          </a:p>
        </p:txBody>
      </p:sp>
      <p:sp>
        <p:nvSpPr>
          <p:cNvPr id="732" name="Google Shape;732;p9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a:p>
            <a:pPr indent="0" lvl="0" marL="0" rtl="0" algn="l">
              <a:spcBef>
                <a:spcPts val="1600"/>
              </a:spcBef>
              <a:spcAft>
                <a:spcPts val="0"/>
              </a:spcAft>
              <a:buNone/>
            </a:pPr>
            <a:r>
              <a:rPr lang="en"/>
              <a:t>Incididunt ut labore et dolore</a:t>
            </a:r>
            <a:endParaRPr/>
          </a:p>
          <a:p>
            <a:pPr indent="0" lvl="0" marL="0" rtl="0" algn="l">
              <a:spcBef>
                <a:spcPts val="1600"/>
              </a:spcBef>
              <a:spcAft>
                <a:spcPts val="1600"/>
              </a:spcAft>
              <a:buNone/>
            </a:pPr>
            <a:r>
              <a:rPr lang="en"/>
              <a:t>Consectetur adipiscing elit, sed do eiusmod tempor incididunt ut labore et dolore magna aliqua.</a:t>
            </a:r>
            <a:endParaRPr/>
          </a:p>
        </p:txBody>
      </p:sp>
      <p:sp>
        <p:nvSpPr>
          <p:cNvPr id="733" name="Google Shape;733;p9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pic>
        <p:nvPicPr>
          <p:cNvPr id="734" name="Google Shape;734;p95"/>
          <p:cNvPicPr preferRelativeResize="0"/>
          <p:nvPr/>
        </p:nvPicPr>
        <p:blipFill>
          <a:blip r:embed="rId3">
            <a:alphaModFix/>
          </a:blip>
          <a:stretch>
            <a:fillRect/>
          </a:stretch>
        </p:blipFill>
        <p:spPr>
          <a:xfrm>
            <a:off x="471900" y="1689025"/>
            <a:ext cx="7868899" cy="34544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738" name="Shape 738"/>
        <p:cNvGrpSpPr/>
        <p:nvPr/>
      </p:nvGrpSpPr>
      <p:grpSpPr>
        <a:xfrm>
          <a:off x="0" y="0"/>
          <a:ext cx="0" cy="0"/>
          <a:chOff x="0" y="0"/>
          <a:chExt cx="0" cy="0"/>
        </a:xfrm>
      </p:grpSpPr>
      <p:sp>
        <p:nvSpPr>
          <p:cNvPr id="739" name="Google Shape;739;p96"/>
          <p:cNvSpPr txBox="1"/>
          <p:nvPr>
            <p:ph type="title"/>
          </p:nvPr>
        </p:nvSpPr>
        <p:spPr>
          <a:xfrm>
            <a:off x="553625" y="567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Pacifico"/>
                <a:ea typeface="Pacifico"/>
                <a:cs typeface="Pacifico"/>
                <a:sym typeface="Pacifico"/>
              </a:rPr>
              <a:t>Acheter du crypto</a:t>
            </a:r>
            <a:endParaRPr b="1">
              <a:latin typeface="Pacifico"/>
              <a:ea typeface="Pacifico"/>
              <a:cs typeface="Pacifico"/>
              <a:sym typeface="Pacifico"/>
            </a:endParaRPr>
          </a:p>
        </p:txBody>
      </p:sp>
      <p:sp>
        <p:nvSpPr>
          <p:cNvPr id="740" name="Google Shape;740;p96"/>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a:p>
            <a:pPr indent="0" lvl="0" marL="0" rtl="0" algn="l">
              <a:spcBef>
                <a:spcPts val="1600"/>
              </a:spcBef>
              <a:spcAft>
                <a:spcPts val="0"/>
              </a:spcAft>
              <a:buNone/>
            </a:pPr>
            <a:r>
              <a:rPr lang="en"/>
              <a:t>Incididunt ut labore et dolore</a:t>
            </a:r>
            <a:endParaRPr/>
          </a:p>
          <a:p>
            <a:pPr indent="0" lvl="0" marL="0" rtl="0" algn="l">
              <a:spcBef>
                <a:spcPts val="1600"/>
              </a:spcBef>
              <a:spcAft>
                <a:spcPts val="1600"/>
              </a:spcAft>
              <a:buNone/>
            </a:pPr>
            <a:r>
              <a:rPr lang="en"/>
              <a:t>Consectetur adipiscing elit, sed do eiusmod tempor incididunt ut labore et dolore magna aliqua.</a:t>
            </a:r>
            <a:endParaRPr/>
          </a:p>
        </p:txBody>
      </p:sp>
      <p:sp>
        <p:nvSpPr>
          <p:cNvPr id="741" name="Google Shape;741;p96"/>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pic>
        <p:nvPicPr>
          <p:cNvPr id="742" name="Google Shape;742;p96"/>
          <p:cNvPicPr preferRelativeResize="0"/>
          <p:nvPr/>
        </p:nvPicPr>
        <p:blipFill>
          <a:blip r:embed="rId3">
            <a:alphaModFix/>
          </a:blip>
          <a:stretch>
            <a:fillRect/>
          </a:stretch>
        </p:blipFill>
        <p:spPr>
          <a:xfrm>
            <a:off x="471900" y="1668175"/>
            <a:ext cx="7834152" cy="347532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746" name="Shape 746"/>
        <p:cNvGrpSpPr/>
        <p:nvPr/>
      </p:nvGrpSpPr>
      <p:grpSpPr>
        <a:xfrm>
          <a:off x="0" y="0"/>
          <a:ext cx="0" cy="0"/>
          <a:chOff x="0" y="0"/>
          <a:chExt cx="0" cy="0"/>
        </a:xfrm>
      </p:grpSpPr>
      <p:sp>
        <p:nvSpPr>
          <p:cNvPr id="747" name="Google Shape;747;p97"/>
          <p:cNvSpPr txBox="1"/>
          <p:nvPr>
            <p:ph type="title"/>
          </p:nvPr>
        </p:nvSpPr>
        <p:spPr>
          <a:xfrm>
            <a:off x="553625" y="567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Pacifico"/>
                <a:ea typeface="Pacifico"/>
                <a:cs typeface="Pacifico"/>
                <a:sym typeface="Pacifico"/>
              </a:rPr>
              <a:t>Buy crypto </a:t>
            </a:r>
            <a:r>
              <a:rPr b="1" lang="en">
                <a:latin typeface="Pacifico"/>
                <a:ea typeface="Pacifico"/>
                <a:cs typeface="Pacifico"/>
                <a:sym typeface="Pacifico"/>
              </a:rPr>
              <a:t>crypto</a:t>
            </a:r>
            <a:endParaRPr b="1">
              <a:latin typeface="Pacifico"/>
              <a:ea typeface="Pacifico"/>
              <a:cs typeface="Pacifico"/>
              <a:sym typeface="Pacifico"/>
            </a:endParaRPr>
          </a:p>
        </p:txBody>
      </p:sp>
      <p:sp>
        <p:nvSpPr>
          <p:cNvPr id="748" name="Google Shape;748;p97"/>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a:p>
            <a:pPr indent="0" lvl="0" marL="0" rtl="0" algn="l">
              <a:spcBef>
                <a:spcPts val="1600"/>
              </a:spcBef>
              <a:spcAft>
                <a:spcPts val="0"/>
              </a:spcAft>
              <a:buNone/>
            </a:pPr>
            <a:r>
              <a:rPr lang="en"/>
              <a:t>Incididunt ut labore et dolore</a:t>
            </a:r>
            <a:endParaRPr/>
          </a:p>
          <a:p>
            <a:pPr indent="0" lvl="0" marL="0" rtl="0" algn="l">
              <a:spcBef>
                <a:spcPts val="1600"/>
              </a:spcBef>
              <a:spcAft>
                <a:spcPts val="1600"/>
              </a:spcAft>
              <a:buNone/>
            </a:pPr>
            <a:r>
              <a:rPr lang="en"/>
              <a:t>Consectetur adipiscing elit, sed do eiusmod tempor incididunt ut labore et dolore magna aliqua.</a:t>
            </a:r>
            <a:endParaRPr/>
          </a:p>
        </p:txBody>
      </p:sp>
      <p:sp>
        <p:nvSpPr>
          <p:cNvPr id="749" name="Google Shape;749;p97"/>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pic>
        <p:nvPicPr>
          <p:cNvPr id="750" name="Google Shape;750;p97"/>
          <p:cNvPicPr preferRelativeResize="0"/>
          <p:nvPr/>
        </p:nvPicPr>
        <p:blipFill>
          <a:blip r:embed="rId3">
            <a:alphaModFix/>
          </a:blip>
          <a:stretch>
            <a:fillRect/>
          </a:stretch>
        </p:blipFill>
        <p:spPr>
          <a:xfrm>
            <a:off x="397725" y="1679750"/>
            <a:ext cx="7873574" cy="346374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754" name="Shape 754"/>
        <p:cNvGrpSpPr/>
        <p:nvPr/>
      </p:nvGrpSpPr>
      <p:grpSpPr>
        <a:xfrm>
          <a:off x="0" y="0"/>
          <a:ext cx="0" cy="0"/>
          <a:chOff x="0" y="0"/>
          <a:chExt cx="0" cy="0"/>
        </a:xfrm>
      </p:grpSpPr>
      <p:sp>
        <p:nvSpPr>
          <p:cNvPr id="755" name="Google Shape;755;p98"/>
          <p:cNvSpPr txBox="1"/>
          <p:nvPr>
            <p:ph type="title"/>
          </p:nvPr>
        </p:nvSpPr>
        <p:spPr>
          <a:xfrm>
            <a:off x="553625" y="567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Pacifico"/>
                <a:ea typeface="Pacifico"/>
                <a:cs typeface="Pacifico"/>
                <a:sym typeface="Pacifico"/>
              </a:rPr>
              <a:t>Trafic chiffré lors de l’envoi du ocde en request</a:t>
            </a:r>
            <a:endParaRPr b="1">
              <a:latin typeface="Pacifico"/>
              <a:ea typeface="Pacifico"/>
              <a:cs typeface="Pacifico"/>
              <a:sym typeface="Pacifico"/>
            </a:endParaRPr>
          </a:p>
        </p:txBody>
      </p:sp>
      <p:sp>
        <p:nvSpPr>
          <p:cNvPr id="756" name="Google Shape;756;p98"/>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a:p>
            <a:pPr indent="0" lvl="0" marL="0" rtl="0" algn="l">
              <a:spcBef>
                <a:spcPts val="1600"/>
              </a:spcBef>
              <a:spcAft>
                <a:spcPts val="0"/>
              </a:spcAft>
              <a:buNone/>
            </a:pPr>
            <a:r>
              <a:rPr lang="en"/>
              <a:t>Incididunt ut labore et dolore</a:t>
            </a:r>
            <a:endParaRPr/>
          </a:p>
          <a:p>
            <a:pPr indent="0" lvl="0" marL="0" rtl="0" algn="l">
              <a:spcBef>
                <a:spcPts val="1600"/>
              </a:spcBef>
              <a:spcAft>
                <a:spcPts val="1600"/>
              </a:spcAft>
              <a:buNone/>
            </a:pPr>
            <a:r>
              <a:rPr lang="en"/>
              <a:t>Consectetur adipiscing elit, sed do eiusmod tempor incididunt ut labore et dolore magna aliqua.</a:t>
            </a:r>
            <a:endParaRPr/>
          </a:p>
        </p:txBody>
      </p:sp>
      <p:sp>
        <p:nvSpPr>
          <p:cNvPr id="757" name="Google Shape;757;p98"/>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pic>
        <p:nvPicPr>
          <p:cNvPr id="758" name="Google Shape;758;p98"/>
          <p:cNvPicPr preferRelativeResize="0"/>
          <p:nvPr/>
        </p:nvPicPr>
        <p:blipFill>
          <a:blip r:embed="rId3">
            <a:alphaModFix/>
          </a:blip>
          <a:stretch>
            <a:fillRect/>
          </a:stretch>
        </p:blipFill>
        <p:spPr>
          <a:xfrm>
            <a:off x="397725" y="1726075"/>
            <a:ext cx="7943074" cy="34174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762" name="Shape 762"/>
        <p:cNvGrpSpPr/>
        <p:nvPr/>
      </p:nvGrpSpPr>
      <p:grpSpPr>
        <a:xfrm>
          <a:off x="0" y="0"/>
          <a:ext cx="0" cy="0"/>
          <a:chOff x="0" y="0"/>
          <a:chExt cx="0" cy="0"/>
        </a:xfrm>
      </p:grpSpPr>
      <p:sp>
        <p:nvSpPr>
          <p:cNvPr id="763" name="Google Shape;763;p99"/>
          <p:cNvSpPr txBox="1"/>
          <p:nvPr>
            <p:ph type="title"/>
          </p:nvPr>
        </p:nvSpPr>
        <p:spPr>
          <a:xfrm>
            <a:off x="553625" y="567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Pacifico"/>
                <a:ea typeface="Pacifico"/>
                <a:cs typeface="Pacifico"/>
                <a:sym typeface="Pacifico"/>
              </a:rPr>
              <a:t>Vendre du crypto</a:t>
            </a:r>
            <a:endParaRPr b="1">
              <a:latin typeface="Pacifico"/>
              <a:ea typeface="Pacifico"/>
              <a:cs typeface="Pacifico"/>
              <a:sym typeface="Pacifico"/>
            </a:endParaRPr>
          </a:p>
        </p:txBody>
      </p:sp>
      <p:sp>
        <p:nvSpPr>
          <p:cNvPr id="764" name="Google Shape;764;p99"/>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a:p>
            <a:pPr indent="0" lvl="0" marL="0" rtl="0" algn="l">
              <a:spcBef>
                <a:spcPts val="1600"/>
              </a:spcBef>
              <a:spcAft>
                <a:spcPts val="0"/>
              </a:spcAft>
              <a:buNone/>
            </a:pPr>
            <a:r>
              <a:rPr lang="en"/>
              <a:t>Incididunt ut labore et dolore</a:t>
            </a:r>
            <a:endParaRPr/>
          </a:p>
          <a:p>
            <a:pPr indent="0" lvl="0" marL="0" rtl="0" algn="l">
              <a:spcBef>
                <a:spcPts val="1600"/>
              </a:spcBef>
              <a:spcAft>
                <a:spcPts val="1600"/>
              </a:spcAft>
              <a:buNone/>
            </a:pPr>
            <a:r>
              <a:rPr lang="en"/>
              <a:t>Consectetur adipiscing elit, sed do eiusmod tempor incididunt ut labore et dolore magna aliqua.</a:t>
            </a:r>
            <a:endParaRPr/>
          </a:p>
        </p:txBody>
      </p:sp>
      <p:sp>
        <p:nvSpPr>
          <p:cNvPr id="765" name="Google Shape;765;p99"/>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pic>
        <p:nvPicPr>
          <p:cNvPr id="766" name="Google Shape;766;p99"/>
          <p:cNvPicPr preferRelativeResize="0"/>
          <p:nvPr/>
        </p:nvPicPr>
        <p:blipFill>
          <a:blip r:embed="rId3">
            <a:alphaModFix/>
          </a:blip>
          <a:stretch>
            <a:fillRect/>
          </a:stretch>
        </p:blipFill>
        <p:spPr>
          <a:xfrm>
            <a:off x="289600" y="1702900"/>
            <a:ext cx="7958549" cy="344059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770" name="Shape 770"/>
        <p:cNvGrpSpPr/>
        <p:nvPr/>
      </p:nvGrpSpPr>
      <p:grpSpPr>
        <a:xfrm>
          <a:off x="0" y="0"/>
          <a:ext cx="0" cy="0"/>
          <a:chOff x="0" y="0"/>
          <a:chExt cx="0" cy="0"/>
        </a:xfrm>
      </p:grpSpPr>
      <p:sp>
        <p:nvSpPr>
          <p:cNvPr id="771" name="Google Shape;771;p100"/>
          <p:cNvSpPr txBox="1"/>
          <p:nvPr>
            <p:ph type="title"/>
          </p:nvPr>
        </p:nvSpPr>
        <p:spPr>
          <a:xfrm>
            <a:off x="553625" y="5675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latin typeface="Pacifico"/>
                <a:ea typeface="Pacifico"/>
                <a:cs typeface="Pacifico"/>
                <a:sym typeface="Pacifico"/>
              </a:rPr>
              <a:t>Vendre du crypto</a:t>
            </a:r>
            <a:endParaRPr b="1">
              <a:latin typeface="Pacifico"/>
              <a:ea typeface="Pacifico"/>
              <a:cs typeface="Pacifico"/>
              <a:sym typeface="Pacifico"/>
            </a:endParaRPr>
          </a:p>
        </p:txBody>
      </p:sp>
      <p:sp>
        <p:nvSpPr>
          <p:cNvPr id="772" name="Google Shape;772;p100"/>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Lorem ipsum dolor sit amet, consectetur adipiscing elit, sed do eiusmod tempor incididunt ut labore et dolore magna aliqua</a:t>
            </a:r>
            <a:endParaRPr/>
          </a:p>
          <a:p>
            <a:pPr indent="0" lvl="0" marL="0" rtl="0" algn="l">
              <a:spcBef>
                <a:spcPts val="1600"/>
              </a:spcBef>
              <a:spcAft>
                <a:spcPts val="0"/>
              </a:spcAft>
              <a:buNone/>
            </a:pPr>
            <a:r>
              <a:rPr lang="en"/>
              <a:t>Incididunt ut labore et dolore</a:t>
            </a:r>
            <a:endParaRPr/>
          </a:p>
          <a:p>
            <a:pPr indent="0" lvl="0" marL="0" rtl="0" algn="l">
              <a:spcBef>
                <a:spcPts val="1600"/>
              </a:spcBef>
              <a:spcAft>
                <a:spcPts val="1600"/>
              </a:spcAft>
              <a:buNone/>
            </a:pPr>
            <a:r>
              <a:rPr lang="en"/>
              <a:t>Consectetur adipiscing elit, sed do eiusmod tempor incididunt ut labore et dolore magna aliqua.</a:t>
            </a:r>
            <a:endParaRPr/>
          </a:p>
        </p:txBody>
      </p:sp>
      <p:sp>
        <p:nvSpPr>
          <p:cNvPr id="773" name="Google Shape;773;p100"/>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Lorem ipsum dolor sit amet, consectetur adipiscing elit, sed do eiusmod tempor incididunt ut labore et dolore magna aliqua</a:t>
            </a:r>
            <a:endParaRPr/>
          </a:p>
        </p:txBody>
      </p:sp>
      <p:pic>
        <p:nvPicPr>
          <p:cNvPr id="774" name="Google Shape;774;p100"/>
          <p:cNvPicPr preferRelativeResize="0"/>
          <p:nvPr/>
        </p:nvPicPr>
        <p:blipFill>
          <a:blip r:embed="rId3">
            <a:alphaModFix/>
          </a:blip>
          <a:stretch>
            <a:fillRect/>
          </a:stretch>
        </p:blipFill>
        <p:spPr>
          <a:xfrm>
            <a:off x="471900" y="1714500"/>
            <a:ext cx="7938427" cy="34290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01"/>
          <p:cNvSpPr txBox="1"/>
          <p:nvPr/>
        </p:nvSpPr>
        <p:spPr>
          <a:xfrm>
            <a:off x="567650" y="1135275"/>
            <a:ext cx="7796400" cy="115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300">
                <a:solidFill>
                  <a:schemeClr val="accent2"/>
                </a:solidFill>
                <a:latin typeface="Lobster"/>
                <a:ea typeface="Lobster"/>
                <a:cs typeface="Lobster"/>
                <a:sym typeface="Lobster"/>
              </a:rPr>
              <a:t>conclusion</a:t>
            </a:r>
            <a:endParaRPr b="1" sz="6300">
              <a:solidFill>
                <a:schemeClr val="accent2"/>
              </a:solidFill>
              <a:latin typeface="Lobster"/>
              <a:ea typeface="Lobster"/>
              <a:cs typeface="Lobster"/>
              <a:sym typeface="Lobster"/>
            </a:endParaRPr>
          </a:p>
        </p:txBody>
      </p:sp>
      <p:pic>
        <p:nvPicPr>
          <p:cNvPr id="780" name="Google Shape;780;p101"/>
          <p:cNvPicPr preferRelativeResize="0"/>
          <p:nvPr/>
        </p:nvPicPr>
        <p:blipFill>
          <a:blip r:embed="rId3">
            <a:alphaModFix/>
          </a:blip>
          <a:stretch>
            <a:fillRect/>
          </a:stretch>
        </p:blipFill>
        <p:spPr>
          <a:xfrm>
            <a:off x="2937588" y="3533775"/>
            <a:ext cx="2847975" cy="1609725"/>
          </a:xfrm>
          <a:prstGeom prst="rect">
            <a:avLst/>
          </a:prstGeom>
          <a:noFill/>
          <a:ln>
            <a:noFill/>
          </a:ln>
        </p:spPr>
      </p:pic>
      <p:pic>
        <p:nvPicPr>
          <p:cNvPr id="781" name="Google Shape;781;p101"/>
          <p:cNvPicPr preferRelativeResize="0"/>
          <p:nvPr/>
        </p:nvPicPr>
        <p:blipFill>
          <a:blip r:embed="rId4">
            <a:alphaModFix/>
          </a:blip>
          <a:stretch>
            <a:fillRect/>
          </a:stretch>
        </p:blipFill>
        <p:spPr>
          <a:xfrm>
            <a:off x="0" y="3343275"/>
            <a:ext cx="2543175" cy="1800225"/>
          </a:xfrm>
          <a:prstGeom prst="rect">
            <a:avLst/>
          </a:prstGeom>
          <a:noFill/>
          <a:ln>
            <a:noFill/>
          </a:ln>
        </p:spPr>
      </p:pic>
      <p:pic>
        <p:nvPicPr>
          <p:cNvPr id="782" name="Google Shape;782;p101"/>
          <p:cNvPicPr preferRelativeResize="0"/>
          <p:nvPr/>
        </p:nvPicPr>
        <p:blipFill>
          <a:blip r:embed="rId5">
            <a:alphaModFix/>
          </a:blip>
          <a:stretch>
            <a:fillRect/>
          </a:stretch>
        </p:blipFill>
        <p:spPr>
          <a:xfrm>
            <a:off x="5566725" y="2743275"/>
            <a:ext cx="3396738" cy="25490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sp>
        <p:nvSpPr>
          <p:cNvPr id="125" name="Google Shape;125;p21"/>
          <p:cNvSpPr txBox="1"/>
          <p:nvPr>
            <p:ph type="title"/>
          </p:nvPr>
        </p:nvSpPr>
        <p:spPr>
          <a:xfrm>
            <a:off x="253878"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100">
                <a:solidFill>
                  <a:schemeClr val="accent2"/>
                </a:solidFill>
                <a:latin typeface="Pacifico"/>
                <a:ea typeface="Pacifico"/>
                <a:cs typeface="Pacifico"/>
                <a:sym typeface="Pacifico"/>
              </a:rPr>
              <a:t>1-Outils</a:t>
            </a:r>
            <a:endParaRPr b="1" sz="4100">
              <a:solidFill>
                <a:schemeClr val="accent2"/>
              </a:solidFill>
              <a:latin typeface="Pacifico"/>
              <a:ea typeface="Pacifico"/>
              <a:cs typeface="Pacifico"/>
              <a:sym typeface="Pacifico"/>
            </a:endParaRPr>
          </a:p>
        </p:txBody>
      </p:sp>
      <p:sp>
        <p:nvSpPr>
          <p:cNvPr id="126" name="Google Shape;126;p21"/>
          <p:cNvSpPr txBox="1"/>
          <p:nvPr/>
        </p:nvSpPr>
        <p:spPr>
          <a:xfrm>
            <a:off x="3440575" y="139025"/>
            <a:ext cx="5722800" cy="338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200">
                <a:solidFill>
                  <a:schemeClr val="accent2"/>
                </a:solidFill>
                <a:highlight>
                  <a:srgbClr val="FFFFFF"/>
                </a:highlight>
                <a:latin typeface="Pacifico"/>
                <a:ea typeface="Pacifico"/>
                <a:cs typeface="Pacifico"/>
                <a:sym typeface="Pacifico"/>
              </a:rPr>
              <a:t>Genymotion</a:t>
            </a:r>
            <a:r>
              <a:rPr b="1" lang="en" sz="3200">
                <a:solidFill>
                  <a:schemeClr val="accent2"/>
                </a:solidFill>
                <a:highlight>
                  <a:srgbClr val="FFFFFF"/>
                </a:highlight>
                <a:latin typeface="Pacifico"/>
                <a:ea typeface="Pacifico"/>
                <a:cs typeface="Pacifico"/>
                <a:sym typeface="Pacifico"/>
              </a:rPr>
              <a:t>:</a:t>
            </a:r>
            <a:endParaRPr b="1" sz="3200">
              <a:solidFill>
                <a:schemeClr val="accent2"/>
              </a:solidFill>
              <a:highlight>
                <a:srgbClr val="FFFFFF"/>
              </a:highlight>
              <a:latin typeface="Pacifico"/>
              <a:ea typeface="Pacifico"/>
              <a:cs typeface="Pacifico"/>
              <a:sym typeface="Pacifico"/>
            </a:endParaRPr>
          </a:p>
          <a:p>
            <a:pPr indent="0" lvl="0" marL="0" marR="38100" rtl="0" algn="ctr">
              <a:lnSpc>
                <a:spcPct val="128571"/>
              </a:lnSpc>
              <a:spcBef>
                <a:spcPts val="0"/>
              </a:spcBef>
              <a:spcAft>
                <a:spcPts val="0"/>
              </a:spcAft>
              <a:buNone/>
            </a:pPr>
            <a:r>
              <a:rPr lang="en">
                <a:solidFill>
                  <a:srgbClr val="202124"/>
                </a:solidFill>
                <a:highlight>
                  <a:srgbClr val="F8F9FA"/>
                </a:highlight>
              </a:rPr>
              <a:t>Genymotion Desktop est un émulateur Android qui comprend un ensemble complet de capteurs et de fonctionnalités afin d'interagir avec un environnement Android virtuel. Avec Genymotion Desktop, vous pouvez tester vos applications Android sur une large gamme d'appareils virtuels à des fins de développement, de test et de démonstration.</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8F9FA"/>
              </a:highlight>
            </a:endParaRPr>
          </a:p>
          <a:p>
            <a:pPr indent="0" lvl="0" marL="0" marR="38100" rtl="0" algn="ctr">
              <a:lnSpc>
                <a:spcPct val="128571"/>
              </a:lnSpc>
              <a:spcBef>
                <a:spcPts val="0"/>
              </a:spcBef>
              <a:spcAft>
                <a:spcPts val="0"/>
              </a:spcAft>
              <a:buNone/>
            </a:pPr>
            <a:r>
              <a:t/>
            </a:r>
            <a:endParaRPr>
              <a:solidFill>
                <a:srgbClr val="202124"/>
              </a:solidFill>
              <a:highlight>
                <a:srgbClr val="FFFFFF"/>
              </a:highlight>
            </a:endParaRPr>
          </a:p>
          <a:p>
            <a:pPr indent="0" lvl="0" marL="0" rtl="0" algn="ctr">
              <a:spcBef>
                <a:spcPts val="0"/>
              </a:spcBef>
              <a:spcAft>
                <a:spcPts val="0"/>
              </a:spcAft>
              <a:buNone/>
            </a:pPr>
            <a:r>
              <a:t/>
            </a:r>
            <a:endParaRPr b="1">
              <a:solidFill>
                <a:schemeClr val="accent2"/>
              </a:solidFill>
              <a:highlight>
                <a:srgbClr val="FFFFFF"/>
              </a:highlight>
              <a:latin typeface="Pacifico"/>
              <a:ea typeface="Pacifico"/>
              <a:cs typeface="Pacifico"/>
              <a:sym typeface="Pacifico"/>
            </a:endParaRPr>
          </a:p>
        </p:txBody>
      </p:sp>
      <p:pic>
        <p:nvPicPr>
          <p:cNvPr id="127" name="Google Shape;127;p21"/>
          <p:cNvPicPr preferRelativeResize="0"/>
          <p:nvPr/>
        </p:nvPicPr>
        <p:blipFill>
          <a:blip r:embed="rId3">
            <a:alphaModFix/>
          </a:blip>
          <a:stretch>
            <a:fillRect/>
          </a:stretch>
        </p:blipFill>
        <p:spPr>
          <a:xfrm>
            <a:off x="-1" y="2902000"/>
            <a:ext cx="3255225" cy="2166200"/>
          </a:xfrm>
          <a:prstGeom prst="rect">
            <a:avLst/>
          </a:prstGeom>
          <a:noFill/>
          <a:ln>
            <a:noFill/>
          </a:ln>
        </p:spPr>
      </p:pic>
      <p:pic>
        <p:nvPicPr>
          <p:cNvPr id="128" name="Google Shape;128;p21"/>
          <p:cNvPicPr preferRelativeResize="0"/>
          <p:nvPr/>
        </p:nvPicPr>
        <p:blipFill>
          <a:blip r:embed="rId4">
            <a:alphaModFix/>
          </a:blip>
          <a:stretch>
            <a:fillRect/>
          </a:stretch>
        </p:blipFill>
        <p:spPr>
          <a:xfrm>
            <a:off x="3353275" y="3248225"/>
            <a:ext cx="5790725" cy="15477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786" name="Shape 786"/>
        <p:cNvGrpSpPr/>
        <p:nvPr/>
      </p:nvGrpSpPr>
      <p:grpSpPr>
        <a:xfrm>
          <a:off x="0" y="0"/>
          <a:ext cx="0" cy="0"/>
          <a:chOff x="0" y="0"/>
          <a:chExt cx="0" cy="0"/>
        </a:xfrm>
      </p:grpSpPr>
      <p:sp>
        <p:nvSpPr>
          <p:cNvPr id="787" name="Google Shape;787;p102"/>
          <p:cNvSpPr txBox="1"/>
          <p:nvPr>
            <p:ph type="title"/>
          </p:nvPr>
        </p:nvSpPr>
        <p:spPr>
          <a:xfrm>
            <a:off x="253878" y="1770700"/>
            <a:ext cx="28080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100">
                <a:solidFill>
                  <a:schemeClr val="dk2"/>
                </a:solidFill>
                <a:latin typeface="Pacifico"/>
                <a:ea typeface="Pacifico"/>
                <a:cs typeface="Pacifico"/>
                <a:sym typeface="Pacifico"/>
              </a:rPr>
              <a:t>conclusion</a:t>
            </a:r>
            <a:endParaRPr b="1" sz="4100">
              <a:solidFill>
                <a:schemeClr val="dk2"/>
              </a:solidFill>
              <a:latin typeface="Pacifico"/>
              <a:ea typeface="Pacifico"/>
              <a:cs typeface="Pacifico"/>
              <a:sym typeface="Pacifico"/>
            </a:endParaRPr>
          </a:p>
        </p:txBody>
      </p:sp>
      <p:sp>
        <p:nvSpPr>
          <p:cNvPr id="788" name="Google Shape;788;p102"/>
          <p:cNvSpPr txBox="1"/>
          <p:nvPr/>
        </p:nvSpPr>
        <p:spPr>
          <a:xfrm>
            <a:off x="3440575" y="139025"/>
            <a:ext cx="572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789" name="Google Shape;789;p102"/>
          <p:cNvPicPr preferRelativeResize="0"/>
          <p:nvPr/>
        </p:nvPicPr>
        <p:blipFill>
          <a:blip r:embed="rId3">
            <a:alphaModFix/>
          </a:blip>
          <a:stretch>
            <a:fillRect/>
          </a:stretch>
        </p:blipFill>
        <p:spPr>
          <a:xfrm>
            <a:off x="87050" y="3052875"/>
            <a:ext cx="3141650" cy="2090622"/>
          </a:xfrm>
          <a:prstGeom prst="rect">
            <a:avLst/>
          </a:prstGeom>
          <a:noFill/>
          <a:ln>
            <a:noFill/>
          </a:ln>
        </p:spPr>
      </p:pic>
      <p:sp>
        <p:nvSpPr>
          <p:cNvPr id="790" name="Google Shape;790;p102"/>
          <p:cNvSpPr txBox="1"/>
          <p:nvPr/>
        </p:nvSpPr>
        <p:spPr>
          <a:xfrm>
            <a:off x="3405825" y="162175"/>
            <a:ext cx="56532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374151"/>
                </a:solidFill>
                <a:highlight>
                  <a:srgbClr val="F7F7F8"/>
                </a:highlight>
                <a:latin typeface="Roboto"/>
                <a:ea typeface="Roboto"/>
                <a:cs typeface="Roboto"/>
                <a:sym typeface="Roboto"/>
              </a:rPr>
              <a:t>L'analyse statique</a:t>
            </a:r>
            <a:r>
              <a:rPr lang="en" sz="1600">
                <a:solidFill>
                  <a:srgbClr val="374151"/>
                </a:solidFill>
                <a:highlight>
                  <a:srgbClr val="F7F7F8"/>
                </a:highlight>
                <a:latin typeface="Roboto"/>
                <a:ea typeface="Roboto"/>
                <a:cs typeface="Roboto"/>
                <a:sym typeface="Roboto"/>
              </a:rPr>
              <a:t> consiste à examiner le code de l'application sans l'exécuter, en utilisant des outils d'analyse de code pour détecter les vulnérabilités et les erreurs de conception .</a:t>
            </a:r>
            <a:endParaRPr sz="16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6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b="1" lang="en" sz="1600">
                <a:solidFill>
                  <a:srgbClr val="374151"/>
                </a:solidFill>
                <a:highlight>
                  <a:srgbClr val="F7F7F8"/>
                </a:highlight>
                <a:latin typeface="Roboto"/>
                <a:ea typeface="Roboto"/>
                <a:cs typeface="Roboto"/>
                <a:sym typeface="Roboto"/>
              </a:rPr>
              <a:t>L'analyse dynamique </a:t>
            </a:r>
            <a:r>
              <a:rPr lang="en" sz="1600">
                <a:solidFill>
                  <a:srgbClr val="374151"/>
                </a:solidFill>
                <a:highlight>
                  <a:srgbClr val="F7F7F8"/>
                </a:highlight>
                <a:latin typeface="Roboto"/>
                <a:ea typeface="Roboto"/>
                <a:cs typeface="Roboto"/>
                <a:sym typeface="Roboto"/>
              </a:rPr>
              <a:t>consiste à exécuter l'application et à l'observer pendant son fonctionnement pour détecter les erreurs et les vulnérabilités. Cela peut inclure l'utilisation de simulateurs ou de dispositifs physiques pour tester l'application, ainsi que l'utilisation de logiciels de surveillance pour enregistrer les entrées et les sorties de l'application.</a:t>
            </a:r>
            <a:endParaRPr sz="16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t/>
            </a:r>
            <a:endParaRPr sz="1600">
              <a:solidFill>
                <a:srgbClr val="374151"/>
              </a:solidFill>
              <a:highlight>
                <a:srgbClr val="F7F7F8"/>
              </a:highlight>
              <a:latin typeface="Roboto"/>
              <a:ea typeface="Roboto"/>
              <a:cs typeface="Roboto"/>
              <a:sym typeface="Roboto"/>
            </a:endParaRPr>
          </a:p>
          <a:p>
            <a:pPr indent="0" lvl="0" marL="0" rtl="0" algn="l">
              <a:spcBef>
                <a:spcPts val="0"/>
              </a:spcBef>
              <a:spcAft>
                <a:spcPts val="0"/>
              </a:spcAft>
              <a:buNone/>
            </a:pPr>
            <a:r>
              <a:rPr lang="en" sz="1600">
                <a:solidFill>
                  <a:srgbClr val="374151"/>
                </a:solidFill>
                <a:highlight>
                  <a:srgbClr val="F7F7F8"/>
                </a:highlight>
                <a:latin typeface="Roboto"/>
                <a:ea typeface="Roboto"/>
                <a:cs typeface="Roboto"/>
                <a:sym typeface="Roboto"/>
              </a:rPr>
              <a:t>Il est important de combiner les deux approches pour obtenir une image complète de la sécurité de l'application. L'analyse statique peut fournir une vue globale du code et des potentielles vulnérabilités, tandis que l'analyse dynamique permet de valider ces vulnérabilités et de les corriger.</a:t>
            </a:r>
            <a:endParaRPr sz="1600">
              <a:solidFill>
                <a:srgbClr val="374151"/>
              </a:solidFill>
              <a:highlight>
                <a:srgbClr val="F7F7F8"/>
              </a:highlight>
              <a:latin typeface="Roboto"/>
              <a:ea typeface="Roboto"/>
              <a:cs typeface="Roboto"/>
              <a:sym typeface="Robo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 name="Shape 794"/>
        <p:cNvGrpSpPr/>
        <p:nvPr/>
      </p:nvGrpSpPr>
      <p:grpSpPr>
        <a:xfrm>
          <a:off x="0" y="0"/>
          <a:ext cx="0" cy="0"/>
          <a:chOff x="0" y="0"/>
          <a:chExt cx="0" cy="0"/>
        </a:xfrm>
      </p:grpSpPr>
      <p:sp>
        <p:nvSpPr>
          <p:cNvPr id="795" name="Google Shape;795;p103"/>
          <p:cNvSpPr txBox="1"/>
          <p:nvPr/>
        </p:nvSpPr>
        <p:spPr>
          <a:xfrm>
            <a:off x="46350" y="451800"/>
            <a:ext cx="32319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accent2"/>
                </a:solidFill>
                <a:latin typeface="Roboto"/>
                <a:ea typeface="Roboto"/>
                <a:cs typeface="Roboto"/>
                <a:sym typeface="Roboto"/>
              </a:rPr>
              <a:t>Nom et Prenom</a:t>
            </a:r>
            <a:r>
              <a:rPr b="1" lang="en" sz="2500">
                <a:latin typeface="Roboto"/>
                <a:ea typeface="Roboto"/>
                <a:cs typeface="Roboto"/>
                <a:sym typeface="Roboto"/>
              </a:rPr>
              <a:t> </a:t>
            </a:r>
            <a:r>
              <a:rPr lang="en" sz="2500">
                <a:latin typeface="Roboto"/>
                <a:ea typeface="Roboto"/>
                <a:cs typeface="Roboto"/>
                <a:sym typeface="Roboto"/>
              </a:rPr>
              <a:t>: Tiba Mohammed</a:t>
            </a:r>
            <a:endParaRPr sz="2500">
              <a:latin typeface="Roboto"/>
              <a:ea typeface="Roboto"/>
              <a:cs typeface="Roboto"/>
              <a:sym typeface="Roboto"/>
            </a:endParaRPr>
          </a:p>
          <a:p>
            <a:pPr indent="0" lvl="0" marL="0" rtl="0" algn="l">
              <a:spcBef>
                <a:spcPts val="0"/>
              </a:spcBef>
              <a:spcAft>
                <a:spcPts val="0"/>
              </a:spcAft>
              <a:buNone/>
            </a:pPr>
            <a:r>
              <a:t/>
            </a:r>
            <a:endParaRPr sz="2500">
              <a:latin typeface="Roboto"/>
              <a:ea typeface="Roboto"/>
              <a:cs typeface="Roboto"/>
              <a:sym typeface="Roboto"/>
            </a:endParaRPr>
          </a:p>
          <a:p>
            <a:pPr indent="0" lvl="0" marL="0" rtl="0" algn="l">
              <a:spcBef>
                <a:spcPts val="0"/>
              </a:spcBef>
              <a:spcAft>
                <a:spcPts val="0"/>
              </a:spcAft>
              <a:buNone/>
            </a:pPr>
            <a:r>
              <a:rPr b="1" lang="en" sz="2500">
                <a:solidFill>
                  <a:schemeClr val="accent2"/>
                </a:solidFill>
                <a:latin typeface="Roboto"/>
                <a:ea typeface="Roboto"/>
                <a:cs typeface="Roboto"/>
                <a:sym typeface="Roboto"/>
              </a:rPr>
              <a:t>Filiére</a:t>
            </a:r>
            <a:r>
              <a:rPr lang="en" sz="2500">
                <a:latin typeface="Roboto"/>
                <a:ea typeface="Roboto"/>
                <a:cs typeface="Roboto"/>
                <a:sym typeface="Roboto"/>
              </a:rPr>
              <a:t> : SCIS4</a:t>
            </a:r>
            <a:endParaRPr sz="25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796" name="Google Shape;796;p103"/>
          <p:cNvPicPr preferRelativeResize="0"/>
          <p:nvPr/>
        </p:nvPicPr>
        <p:blipFill>
          <a:blip r:embed="rId3">
            <a:alphaModFix/>
          </a:blip>
          <a:stretch>
            <a:fillRect/>
          </a:stretch>
        </p:blipFill>
        <p:spPr>
          <a:xfrm>
            <a:off x="99400" y="2170375"/>
            <a:ext cx="3125775" cy="2729849"/>
          </a:xfrm>
          <a:prstGeom prst="rect">
            <a:avLst/>
          </a:prstGeom>
          <a:noFill/>
          <a:ln>
            <a:noFill/>
          </a:ln>
        </p:spPr>
      </p:pic>
      <p:pic>
        <p:nvPicPr>
          <p:cNvPr id="797" name="Google Shape;797;p103"/>
          <p:cNvPicPr preferRelativeResize="0"/>
          <p:nvPr/>
        </p:nvPicPr>
        <p:blipFill>
          <a:blip r:embed="rId4">
            <a:alphaModFix/>
          </a:blip>
          <a:stretch>
            <a:fillRect/>
          </a:stretch>
        </p:blipFill>
        <p:spPr>
          <a:xfrm>
            <a:off x="3336175" y="45636"/>
            <a:ext cx="6745314" cy="5052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